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6" name="Shape 26"/>
          <p:cNvSpPr/>
          <p:nvPr>
            <p:ph type="sldImg"/>
          </p:nvPr>
        </p:nvSpPr>
        <p:spPr>
          <a:xfrm>
            <a:off x="1143000" y="685800"/>
            <a:ext cx="4572000" cy="3429000"/>
          </a:xfrm>
          <a:prstGeom prst="rect">
            <a:avLst/>
          </a:prstGeom>
        </p:spPr>
        <p:txBody>
          <a:bodyPr/>
          <a:lstStyle/>
          <a:p>
            <a:pPr/>
          </a:p>
        </p:txBody>
      </p:sp>
      <p:sp>
        <p:nvSpPr>
          <p:cNvPr id="27" name="Shape 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0" y="285750"/>
            <a:ext cx="7886700" cy="649701"/>
          </a:xfrm>
          <a:prstGeom prst="rect">
            <a:avLst/>
          </a:prstGeom>
        </p:spPr>
        <p:txBody>
          <a:bodyPr lIns="34289" tIns="34289" rIns="34289" bIns="34289">
            <a:normAutofit fontScale="100000" lnSpcReduction="0"/>
          </a:bodyPr>
          <a:lstStyle>
            <a:lvl1pPr algn="l" defTabSz="762000">
              <a:lnSpc>
                <a:spcPct val="90000"/>
              </a:lnSpc>
              <a:defRPr sz="3000">
                <a:solidFill>
                  <a:srgbClr val="C00000"/>
                </a:solidFill>
                <a:latin typeface="Calibri Light"/>
                <a:ea typeface="Calibri Light"/>
                <a:cs typeface="Calibri Light"/>
                <a:sym typeface="Calibri Light"/>
              </a:defRPr>
            </a:lvl1pPr>
          </a:lstStyle>
          <a:p>
            <a:pPr/>
            <a:r>
              <a:t>Title Text</a:t>
            </a:r>
          </a:p>
        </p:txBody>
      </p:sp>
      <p:sp>
        <p:nvSpPr>
          <p:cNvPr id="19" name="Body Level One…"/>
          <p:cNvSpPr txBox="1"/>
          <p:nvPr>
            <p:ph type="body" idx="1"/>
          </p:nvPr>
        </p:nvSpPr>
        <p:spPr>
          <a:xfrm>
            <a:off x="628650" y="1654968"/>
            <a:ext cx="7886700" cy="3263505"/>
          </a:xfrm>
          <a:prstGeom prst="rect">
            <a:avLst/>
          </a:prstGeom>
        </p:spPr>
        <p:txBody>
          <a:bodyPr lIns="34289" tIns="34289" rIns="34289" bIns="34289">
            <a:normAutofit fontScale="100000" lnSpcReduction="0"/>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60" indent="-251460"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xfrm>
            <a:off x="8305333" y="5073094"/>
            <a:ext cx="210017" cy="233681"/>
          </a:xfrm>
          <a:prstGeom prst="rect">
            <a:avLst/>
          </a:prstGeom>
        </p:spPr>
        <p:txBody>
          <a:bodyPr lIns="34289" tIns="34289" rIns="34289" bIns="34289"/>
          <a:lstStyle>
            <a:lvl1pPr defTabSz="762000">
              <a:defRPr sz="10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457200" y="1333500"/>
            <a:ext cx="8229600" cy="438150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4572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9144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lockchain.com/prices/BTC" TargetMode="External"/><Relationship Id="rId3" Type="http://schemas.openxmlformats.org/officeDocument/2006/relationships/image" Target="../media/image1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4.jpeg"/><Relationship Id="rId6" Type="http://schemas.openxmlformats.org/officeDocument/2006/relationships/image" Target="../media/image6.png"/><Relationship Id="rId7" Type="http://schemas.openxmlformats.org/officeDocument/2006/relationships/image" Target="../media/image5.jpe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lockchain.info/address/3D2oetdNuZUqQHPJmcMDDHYoqkyNVsFk9r" TargetMode="Externa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6.jpeg"/><Relationship Id="rId6" Type="http://schemas.openxmlformats.org/officeDocument/2006/relationships/hyperlink" Target="https://blockchain.info/tx/e3a9cbec0c5ec55db3ac02029d8cbaf1370e04e8603d9e5000106091c66c308d" TargetMode="External"/><Relationship Id="rId7" Type="http://schemas.openxmlformats.org/officeDocument/2006/relationships/image" Target="../media/image1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lockchain.info/address/3EDzR4QKeGJyCZWXMF1kAGqi8gHNQ798sF" TargetMode="External"/><Relationship Id="rId3"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lockchain.com/charts/trade-volume" TargetMode="Externa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 name="Chapter 10: Blockchain and Cryptocurrencies  Cryptocurrencies Bitcoin addresses Blockchain Mining Ethereum Smart Contracts  Prof Bill Buchanan OBE http://asecuritysite.com/crypto10 http://asecuritysite.com/encryption"/>
          <p:cNvSpPr txBox="1"/>
          <p:nvPr>
            <p:ph type="title" idx="4294967295"/>
          </p:nvPr>
        </p:nvSpPr>
        <p:spPr>
          <a:xfrm>
            <a:off x="468312" y="470673"/>
            <a:ext cx="5327651" cy="3310384"/>
          </a:xfrm>
          <a:prstGeom prst="rect">
            <a:avLst/>
          </a:prstGeom>
        </p:spPr>
        <p:txBody>
          <a:bodyPr>
            <a:normAutofit fontScale="100000" lnSpcReduction="0"/>
          </a:bodyPr>
          <a:lstStyle/>
          <a:p>
            <a:pPr algn="l" defTabSz="649223">
              <a:defRPr b="1" sz="1987">
                <a:solidFill>
                  <a:srgbClr val="C00000"/>
                </a:solidFill>
              </a:defRPr>
            </a:pPr>
            <a:r>
              <a:t>Chapter 10: Blockchain and Cryptocurrencies</a:t>
            </a:r>
            <a:br/>
            <a:br/>
            <a:r>
              <a:rPr sz="1420"/>
              <a:t>Cryptocurrencies</a:t>
            </a:r>
            <a:br>
              <a:rPr sz="1420"/>
            </a:br>
            <a:r>
              <a:rPr b="0" sz="1420"/>
              <a:t>Bitcoin addresses</a:t>
            </a:r>
            <a:br>
              <a:rPr b="0" sz="1420"/>
            </a:br>
            <a:r>
              <a:rPr b="0" sz="1420"/>
              <a:t>Blockchain</a:t>
            </a:r>
            <a:br>
              <a:rPr b="0" sz="1420"/>
            </a:br>
            <a:r>
              <a:rPr b="0" sz="1420"/>
              <a:t>Mining</a:t>
            </a:r>
            <a:br>
              <a:rPr b="0" sz="1420"/>
            </a:br>
            <a:r>
              <a:rPr b="0" sz="1420"/>
              <a:t>Ethereum</a:t>
            </a:r>
            <a:br>
              <a:rPr b="0" sz="1420"/>
            </a:br>
            <a:r>
              <a:rPr b="0" sz="1420"/>
              <a:t>Smart Contracts</a:t>
            </a:r>
            <a:br>
              <a:rPr b="0" sz="1420"/>
            </a:br>
            <a:br>
              <a:rPr b="0" sz="1420"/>
            </a:br>
            <a:r>
              <a:rPr b="0" sz="2130"/>
              <a:t>Prof Bill Buchanan OBE</a:t>
            </a:r>
            <a:br>
              <a:rPr b="0" sz="2130"/>
            </a:br>
            <a:r>
              <a:rPr b="0" sz="1420"/>
              <a:t>http://asecuritysite.com/crypto10</a:t>
            </a:r>
            <a:br>
              <a:rPr b="0" sz="1420"/>
            </a:br>
            <a:r>
              <a:rPr b="0" sz="1420"/>
              <a:t>http://asecuritysite.com/encryption</a:t>
            </a:r>
            <a:br>
              <a:rPr b="0" sz="1420"/>
            </a:br>
          </a:p>
        </p:txBody>
      </p:sp>
      <p:pic>
        <p:nvPicPr>
          <p:cNvPr id="30"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Bitcoin value"/>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Bitcoin value</a:t>
            </a:r>
          </a:p>
        </p:txBody>
      </p:sp>
      <p:pic>
        <p:nvPicPr>
          <p:cNvPr id="81" name="Screenshot 2020-12-03 at 07.32.09.png" descr="Screenshot 2020-12-03 at 07.32.09.png">
            <a:hlinkClick r:id="rId2" invalidUrl="" action="" tgtFrame="" tooltip="" history="1" highlightClick="0" endSnd="0"/>
          </p:cNvPr>
          <p:cNvPicPr>
            <a:picLocks noChangeAspect="1"/>
          </p:cNvPicPr>
          <p:nvPr/>
        </p:nvPicPr>
        <p:blipFill>
          <a:blip r:embed="rId3">
            <a:extLst/>
          </a:blip>
          <a:stretch>
            <a:fillRect/>
          </a:stretch>
        </p:blipFill>
        <p:spPr>
          <a:xfrm>
            <a:off x="-1" y="1269645"/>
            <a:ext cx="9144001" cy="317346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Chapter 10: Blockchain and Cryptocurrencies  Cryptocurrencies Bitcoin addresses Blockchain Mining Ethereum Smart Contracts  Prof Bill Buchanan OBE http://asecuritysite.com/crypto10 http://asecuritysite.com/encryption"/>
          <p:cNvSpPr txBox="1"/>
          <p:nvPr>
            <p:ph type="title" idx="4294967295"/>
          </p:nvPr>
        </p:nvSpPr>
        <p:spPr>
          <a:xfrm>
            <a:off x="468312" y="457834"/>
            <a:ext cx="5327651" cy="2920367"/>
          </a:xfrm>
          <a:prstGeom prst="rect">
            <a:avLst/>
          </a:prstGeom>
        </p:spPr>
        <p:txBody>
          <a:bodyPr>
            <a:normAutofit fontScale="100000" lnSpcReduction="0"/>
          </a:bodyPr>
          <a:lstStyle/>
          <a:p>
            <a:pPr algn="l" defTabSz="594359">
              <a:defRPr b="1" sz="1819">
                <a:solidFill>
                  <a:srgbClr val="C00000"/>
                </a:solidFill>
              </a:defRPr>
            </a:pPr>
            <a:r>
              <a:t>Chapter 10: Blockchain and Cryptocurrencies</a:t>
            </a:r>
            <a:br/>
            <a:br/>
            <a:r>
              <a:rPr b="0" sz="1300"/>
              <a:t>Cryptocurrencies</a:t>
            </a:r>
            <a:br>
              <a:rPr b="0" sz="1300"/>
            </a:br>
            <a:r>
              <a:rPr sz="1300"/>
              <a:t>Bitcoin addresses</a:t>
            </a:r>
            <a:br>
              <a:rPr sz="1300"/>
            </a:br>
            <a:r>
              <a:rPr b="0" sz="1300"/>
              <a:t>Blockchain</a:t>
            </a:r>
            <a:br>
              <a:rPr b="0" sz="1300"/>
            </a:br>
            <a:r>
              <a:rPr b="0" sz="1300"/>
              <a:t>Mining</a:t>
            </a:r>
            <a:br>
              <a:rPr b="0" sz="1300"/>
            </a:br>
            <a:r>
              <a:rPr b="0" sz="1300"/>
              <a:t>Ethereum</a:t>
            </a:r>
            <a:br>
              <a:rPr b="0" sz="1300"/>
            </a:br>
            <a:r>
              <a:rPr b="0" sz="1300"/>
              <a:t>Smart Contracts</a:t>
            </a:r>
            <a:br>
              <a:rPr b="0" sz="1300"/>
            </a:br>
            <a:br>
              <a:rPr b="0" sz="1300"/>
            </a:br>
            <a:r>
              <a:rPr b="0" sz="1950"/>
              <a:t>Prof Bill Buchanan OBE</a:t>
            </a:r>
            <a:br>
              <a:rPr b="0" sz="1950"/>
            </a:br>
            <a:r>
              <a:rPr b="0" sz="1300"/>
              <a:t>http://asecuritysite.com/crypto10</a:t>
            </a:r>
            <a:br>
              <a:rPr b="0" sz="1300"/>
            </a:br>
            <a:r>
              <a:rPr b="0" sz="1300"/>
              <a:t>http://asecuritysite.com/encryption</a:t>
            </a:r>
            <a:br>
              <a:rPr b="0" sz="1300"/>
            </a:br>
          </a:p>
        </p:txBody>
      </p:sp>
      <p:pic>
        <p:nvPicPr>
          <p:cNvPr id="84"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Bitcoin Wallet and Addresse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Bitcoin Wallet and Addresses</a:t>
            </a:r>
          </a:p>
        </p:txBody>
      </p:sp>
      <p:pic>
        <p:nvPicPr>
          <p:cNvPr id="87" name="image.png" descr="image.png"/>
          <p:cNvPicPr>
            <a:picLocks noChangeAspect="1"/>
          </p:cNvPicPr>
          <p:nvPr/>
        </p:nvPicPr>
        <p:blipFill>
          <a:blip r:embed="rId2">
            <a:extLst/>
          </a:blip>
          <a:stretch>
            <a:fillRect/>
          </a:stretch>
        </p:blipFill>
        <p:spPr>
          <a:xfrm>
            <a:off x="-180975" y="760412"/>
            <a:ext cx="9267825" cy="495458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Double-click to edit"/>
          <p:cNvSpPr txBox="1"/>
          <p:nvPr>
            <p:ph type="title" idx="4294967295"/>
          </p:nvPr>
        </p:nvSpPr>
        <p:spPr>
          <a:xfrm>
            <a:off x="0" y="-192088"/>
            <a:ext cx="8229600" cy="952501"/>
          </a:xfrm>
          <a:prstGeom prst="rect">
            <a:avLst/>
          </a:prstGeom>
        </p:spPr>
        <p:txBody>
          <a:bodyPr>
            <a:normAutofit fontScale="100000" lnSpcReduction="0"/>
          </a:bodyPr>
          <a:lstStyle/>
          <a:p>
            <a:pPr algn="l">
              <a:defRPr b="1" sz="2800">
                <a:solidFill>
                  <a:srgbClr val="C00000"/>
                </a:solidFill>
              </a:defRPr>
            </a:pPr>
          </a:p>
        </p:txBody>
      </p:sp>
      <p:sp>
        <p:nvSpPr>
          <p:cNvPr id="90"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91" name="image.png" descr="image.png"/>
          <p:cNvPicPr>
            <a:picLocks noChangeAspect="1"/>
          </p:cNvPicPr>
          <p:nvPr/>
        </p:nvPicPr>
        <p:blipFill>
          <a:blip r:embed="rId2">
            <a:extLst/>
          </a:blip>
          <a:stretch>
            <a:fillRect/>
          </a:stretch>
        </p:blipFill>
        <p:spPr>
          <a:xfrm>
            <a:off x="457200" y="1492250"/>
            <a:ext cx="7920038" cy="17272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Double-click to edit"/>
          <p:cNvSpPr txBox="1"/>
          <p:nvPr>
            <p:ph type="title" idx="4294967295"/>
          </p:nvPr>
        </p:nvSpPr>
        <p:spPr>
          <a:xfrm>
            <a:off x="0" y="-192088"/>
            <a:ext cx="8229600" cy="952501"/>
          </a:xfrm>
          <a:prstGeom prst="rect">
            <a:avLst/>
          </a:prstGeom>
        </p:spPr>
        <p:txBody>
          <a:bodyPr>
            <a:normAutofit fontScale="100000" lnSpcReduction="0"/>
          </a:bodyPr>
          <a:lstStyle/>
          <a:p>
            <a:pPr algn="l">
              <a:defRPr b="1" sz="2800">
                <a:solidFill>
                  <a:srgbClr val="C00000"/>
                </a:solidFill>
              </a:defRPr>
            </a:pPr>
          </a:p>
        </p:txBody>
      </p:sp>
      <p:sp>
        <p:nvSpPr>
          <p:cNvPr id="94"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95" name="http://asecuritysite.com/bithash.png" descr="http://asecuritysite.com/bithash.png"/>
          <p:cNvPicPr>
            <a:picLocks noChangeAspect="1"/>
          </p:cNvPicPr>
          <p:nvPr/>
        </p:nvPicPr>
        <p:blipFill>
          <a:blip r:embed="rId2">
            <a:extLst/>
          </a:blip>
          <a:stretch>
            <a:fillRect/>
          </a:stretch>
        </p:blipFill>
        <p:spPr>
          <a:xfrm>
            <a:off x="1116012" y="717550"/>
            <a:ext cx="6551613" cy="48768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Double-click to edit"/>
          <p:cNvSpPr txBox="1"/>
          <p:nvPr>
            <p:ph type="title" idx="4294967295"/>
          </p:nvPr>
        </p:nvSpPr>
        <p:spPr>
          <a:xfrm>
            <a:off x="0" y="-192088"/>
            <a:ext cx="8229600" cy="952501"/>
          </a:xfrm>
          <a:prstGeom prst="rect">
            <a:avLst/>
          </a:prstGeom>
        </p:spPr>
        <p:txBody>
          <a:bodyPr>
            <a:normAutofit fontScale="100000" lnSpcReduction="0"/>
          </a:bodyPr>
          <a:lstStyle/>
          <a:p>
            <a:pPr algn="l">
              <a:defRPr b="1" sz="2800">
                <a:solidFill>
                  <a:srgbClr val="C00000"/>
                </a:solidFill>
              </a:defRPr>
            </a:pPr>
          </a:p>
        </p:txBody>
      </p:sp>
      <p:sp>
        <p:nvSpPr>
          <p:cNvPr id="98"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grpSp>
        <p:nvGrpSpPr>
          <p:cNvPr id="101" name="Group"/>
          <p:cNvGrpSpPr/>
          <p:nvPr/>
        </p:nvGrpSpPr>
        <p:grpSpPr>
          <a:xfrm>
            <a:off x="684212" y="912812"/>
            <a:ext cx="8002588" cy="4802188"/>
            <a:chOff x="0" y="0"/>
            <a:chExt cx="8002587" cy="4802187"/>
          </a:xfrm>
        </p:grpSpPr>
        <p:sp>
          <p:nvSpPr>
            <p:cNvPr id="99" name="Rectangle"/>
            <p:cNvSpPr/>
            <p:nvPr/>
          </p:nvSpPr>
          <p:spPr>
            <a:xfrm>
              <a:off x="0" y="0"/>
              <a:ext cx="8002588" cy="480218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00" name="Private key:…"/>
            <p:cNvSpPr txBox="1"/>
            <p:nvPr/>
          </p:nvSpPr>
          <p:spPr>
            <a:xfrm>
              <a:off x="58419" y="120173"/>
              <a:ext cx="7885749" cy="456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defRPr>
              </a:pPr>
              <a:r>
                <a:t>Private key:</a:t>
              </a:r>
            </a:p>
            <a:p>
              <a:pPr>
                <a:defRPr>
                  <a:solidFill>
                    <a:srgbClr val="FFFFFF"/>
                  </a:solidFill>
                </a:defRPr>
              </a:pPr>
              <a:r>
                <a:t>4c0333a50b7724c71b89df148d83f64d49d896e21701007eeb8cada52744aca2</a:t>
              </a:r>
            </a:p>
            <a:p>
              <a:pPr>
                <a:defRPr>
                  <a:solidFill>
                    <a:srgbClr val="FFFFFF"/>
                  </a:solidFill>
                </a:defRPr>
              </a:pPr>
              <a:r>
                <a:t> </a:t>
              </a:r>
            </a:p>
            <a:p>
              <a:pPr>
                <a:defRPr>
                  <a:solidFill>
                    <a:srgbClr val="FFFFFF"/>
                  </a:solidFill>
                </a:defRPr>
              </a:pPr>
              <a:r>
                <a:t>Public key:</a:t>
              </a:r>
            </a:p>
            <a:p>
              <a:pPr>
                <a:defRPr>
                  <a:solidFill>
                    <a:srgbClr val="FFFFFF"/>
                  </a:solidFill>
                </a:defRPr>
              </a:pPr>
              <a:r>
                <a:t>0489fc7b8c3f655a10840d35c76ebb5596694045e49e940fb1e7a759da4edf0fafc45bbbea6f5a56abf14c145c529c8eda9d3ad606f3a0bf4ca01ce991d4987b97</a:t>
              </a:r>
            </a:p>
            <a:p>
              <a:pPr>
                <a:defRPr>
                  <a:solidFill>
                    <a:srgbClr val="FFFFFF"/>
                  </a:solidFill>
                </a:defRPr>
              </a:pPr>
              <a:r>
                <a:t> </a:t>
              </a:r>
            </a:p>
            <a:p>
              <a:pPr>
                <a:defRPr>
                  <a:solidFill>
                    <a:srgbClr val="FFFFFF"/>
                  </a:solidFill>
                </a:defRPr>
              </a:pPr>
              <a:r>
                <a:t>Wif:  5JPmDetQXXvc5aT5efyrg7BxHbH4135owRzq9DD7n2eWQCta5MN</a:t>
              </a:r>
            </a:p>
            <a:p>
              <a:pPr>
                <a:defRPr>
                  <a:solidFill>
                    <a:srgbClr val="FFFFFF"/>
                  </a:solidFill>
                </a:defRPr>
              </a:pPr>
              <a:r>
                <a:t> </a:t>
              </a:r>
            </a:p>
            <a:p>
              <a:pPr>
                <a:defRPr>
                  <a:solidFill>
                    <a:srgbClr val="FFFFFF"/>
                  </a:solidFill>
                </a:defRPr>
              </a:pPr>
              <a:r>
                <a:t>Address:  16RAf9CjnstWCfBJGfrzSSMfTeHJVt8QWw</a:t>
              </a:r>
            </a:p>
            <a:p>
              <a:pPr>
                <a:defRPr>
                  <a:solidFill>
                    <a:srgbClr val="FFFFFF"/>
                  </a:solidFill>
                </a:defRPr>
              </a:pPr>
              <a:r>
                <a:t> </a:t>
              </a:r>
            </a:p>
            <a:p>
              <a:pPr>
                <a:defRPr>
                  <a:solidFill>
                    <a:srgbClr val="FFFFFF"/>
                  </a:solidFill>
                </a:defRPr>
              </a:pPr>
              <a:r>
                <a:t>Signed:</a:t>
              </a:r>
            </a:p>
            <a:p>
              <a:pPr>
                <a:defRPr>
                  <a:solidFill>
                    <a:srgbClr val="FFFFFF"/>
                  </a:solidFill>
                </a:defRPr>
              </a:pPr>
              <a:r>
                <a:t>4830450220264c4dce5f1cf0dff8d32d21c5d5cf6baed428b12ae6f8594924246a611e9ee602210096ef8e7054ec7a39f0a35d8de3fd50090b1d125c0e795af8cf3d577b676407ca01410489fc7b8c3f655a10840d35c76ebb5596694045e49e940fb1e7a759da4edf0fafc45bbbea6f5a56abf14c145c529c8eda9d3ad606f3a0bf4ca01ce991d4987b97</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Bitcoin transaction"/>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Bitcoin transaction</a:t>
            </a:r>
          </a:p>
        </p:txBody>
      </p:sp>
      <p:sp>
        <p:nvSpPr>
          <p:cNvPr id="104"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05" name="image.png" descr="image.png"/>
          <p:cNvPicPr>
            <a:picLocks noChangeAspect="1"/>
          </p:cNvPicPr>
          <p:nvPr/>
        </p:nvPicPr>
        <p:blipFill>
          <a:blip r:embed="rId2">
            <a:extLst/>
          </a:blip>
          <a:stretch>
            <a:fillRect/>
          </a:stretch>
        </p:blipFill>
        <p:spPr>
          <a:xfrm>
            <a:off x="428625" y="760412"/>
            <a:ext cx="7737475" cy="489585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Chapter 10: Blockchain and Cryptocurrencies  Cryptocurrencies Bitcoin addresses Blockchain Mining Ethereum Smart Contracts  Prof Bill Buchanan OBE http://asecuritysite.com/crypto10 http://asecuritysite.com/encryption"/>
          <p:cNvSpPr txBox="1"/>
          <p:nvPr>
            <p:ph type="title" idx="4294967295"/>
          </p:nvPr>
        </p:nvSpPr>
        <p:spPr>
          <a:xfrm>
            <a:off x="468312" y="534413"/>
            <a:ext cx="5327651" cy="2843788"/>
          </a:xfrm>
          <a:prstGeom prst="rect">
            <a:avLst/>
          </a:prstGeom>
        </p:spPr>
        <p:txBody>
          <a:bodyPr>
            <a:normAutofit fontScale="100000" lnSpcReduction="0"/>
          </a:bodyPr>
          <a:lstStyle/>
          <a:p>
            <a:pPr algn="l" defTabSz="585215">
              <a:defRPr b="1" sz="1792">
                <a:solidFill>
                  <a:srgbClr val="C00000"/>
                </a:solidFill>
              </a:defRPr>
            </a:pPr>
            <a:r>
              <a:t>Chapter 10: Blockchain and Cryptocurrencies</a:t>
            </a:r>
            <a:br/>
            <a:br/>
            <a:r>
              <a:rPr b="0" sz="1279"/>
              <a:t>Cryptocurrencies</a:t>
            </a:r>
            <a:br>
              <a:rPr b="0" sz="1279"/>
            </a:br>
            <a:r>
              <a:rPr b="0" sz="1279"/>
              <a:t>Bitcoin addresses</a:t>
            </a:r>
            <a:br>
              <a:rPr b="0" sz="1279"/>
            </a:br>
            <a:r>
              <a:rPr b="0" sz="1279"/>
              <a:t>Blockchain</a:t>
            </a:r>
            <a:br>
              <a:rPr b="0" sz="1279"/>
            </a:br>
            <a:r>
              <a:rPr b="0" sz="1279"/>
              <a:t>Mining</a:t>
            </a:r>
            <a:br>
              <a:rPr b="0" sz="1279"/>
            </a:br>
            <a:r>
              <a:rPr b="0" sz="1279"/>
              <a:t>Ethereum</a:t>
            </a:r>
            <a:br>
              <a:rPr b="0" sz="1279"/>
            </a:br>
            <a:r>
              <a:rPr b="0" sz="1279"/>
              <a:t>Smart Contracts</a:t>
            </a:r>
            <a:br>
              <a:rPr b="0" sz="1279"/>
            </a:br>
            <a:br>
              <a:rPr b="0" sz="1279"/>
            </a:br>
            <a:r>
              <a:rPr b="0" sz="1919"/>
              <a:t>Prof Bill Buchanan OBE</a:t>
            </a:r>
            <a:br>
              <a:rPr b="0" sz="1919"/>
            </a:br>
            <a:r>
              <a:rPr b="0" sz="1279"/>
              <a:t>http://asecuritysite.com/crypto10</a:t>
            </a:r>
            <a:br>
              <a:rPr b="0" sz="1279"/>
            </a:br>
            <a:r>
              <a:rPr b="0" sz="1279"/>
              <a:t>http://asecuritysite.com/encryption</a:t>
            </a:r>
            <a:br>
              <a:rPr b="0" sz="1279"/>
            </a:br>
          </a:p>
        </p:txBody>
      </p:sp>
      <p:pic>
        <p:nvPicPr>
          <p:cNvPr id="108"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Mining proces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Mining process</a:t>
            </a:r>
          </a:p>
        </p:txBody>
      </p:sp>
      <p:sp>
        <p:nvSpPr>
          <p:cNvPr id="111"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12" name="image.png" descr="image.png"/>
          <p:cNvPicPr>
            <a:picLocks noChangeAspect="1"/>
          </p:cNvPicPr>
          <p:nvPr/>
        </p:nvPicPr>
        <p:blipFill>
          <a:blip r:embed="rId2">
            <a:extLst/>
          </a:blip>
          <a:stretch>
            <a:fillRect/>
          </a:stretch>
        </p:blipFill>
        <p:spPr>
          <a:xfrm>
            <a:off x="285750" y="912812"/>
            <a:ext cx="8318500" cy="453707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Successful miners (2018 and 2019)"/>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Successful miners (2018 and 2019)</a:t>
            </a:r>
          </a:p>
        </p:txBody>
      </p:sp>
      <p:pic>
        <p:nvPicPr>
          <p:cNvPr id="115" name="image.png" descr="image.png"/>
          <p:cNvPicPr>
            <a:picLocks noChangeAspect="1"/>
          </p:cNvPicPr>
          <p:nvPr/>
        </p:nvPicPr>
        <p:blipFill>
          <a:blip r:embed="rId2">
            <a:extLst/>
          </a:blip>
          <a:stretch>
            <a:fillRect/>
          </a:stretch>
        </p:blipFill>
        <p:spPr>
          <a:xfrm>
            <a:off x="755650" y="760412"/>
            <a:ext cx="7751763" cy="4954588"/>
          </a:xfrm>
          <a:prstGeom prst="rect">
            <a:avLst/>
          </a:prstGeom>
          <a:ln w="12700">
            <a:miter lim="400000"/>
          </a:ln>
        </p:spPr>
      </p:pic>
      <p:pic>
        <p:nvPicPr>
          <p:cNvPr id="116" name="A picture containing umbrellaDescription automatically generated" descr="A picture containing umbrellaDescription automatically generated"/>
          <p:cNvPicPr>
            <a:picLocks noChangeAspect="1"/>
          </p:cNvPicPr>
          <p:nvPr/>
        </p:nvPicPr>
        <p:blipFill>
          <a:blip r:embed="rId3">
            <a:extLst/>
          </a:blip>
          <a:stretch>
            <a:fillRect/>
          </a:stretch>
        </p:blipFill>
        <p:spPr>
          <a:xfrm>
            <a:off x="827087" y="514350"/>
            <a:ext cx="7405688" cy="536733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100000">
                                          <p:val>
                                            <p:strVal val="#ppt_x"/>
                                          </p:val>
                                        </p:tav>
                                      </p:tavLst>
                                    </p:anim>
                                    <p:anim calcmode="lin" valueType="num">
                                      <p:cBhvr>
                                        <p:cTn id="8"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 name="Payment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Payments</a:t>
            </a:r>
          </a:p>
        </p:txBody>
      </p:sp>
      <p:sp>
        <p:nvSpPr>
          <p:cNvPr id="33"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34" name="image.png" descr="image.png"/>
          <p:cNvPicPr>
            <a:picLocks noChangeAspect="1"/>
          </p:cNvPicPr>
          <p:nvPr/>
        </p:nvPicPr>
        <p:blipFill>
          <a:blip r:embed="rId2">
            <a:extLst/>
          </a:blip>
          <a:stretch>
            <a:fillRect/>
          </a:stretch>
        </p:blipFill>
        <p:spPr>
          <a:xfrm>
            <a:off x="2700337" y="-6350"/>
            <a:ext cx="6264276" cy="57150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Hash Rate TH/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Hash Rate TH/s</a:t>
            </a:r>
          </a:p>
        </p:txBody>
      </p:sp>
      <p:pic>
        <p:nvPicPr>
          <p:cNvPr id="119" name="A screenshot of a cell phoneDescription automatically generated" descr="A screenshot of a cell phoneDescription automatically generated"/>
          <p:cNvPicPr>
            <a:picLocks noChangeAspect="1"/>
          </p:cNvPicPr>
          <p:nvPr/>
        </p:nvPicPr>
        <p:blipFill>
          <a:blip r:embed="rId2">
            <a:extLst/>
          </a:blip>
          <a:stretch>
            <a:fillRect/>
          </a:stretch>
        </p:blipFill>
        <p:spPr>
          <a:xfrm>
            <a:off x="95250" y="1128712"/>
            <a:ext cx="8953500" cy="377983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Mining Processe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Mining Processes</a:t>
            </a:r>
          </a:p>
        </p:txBody>
      </p:sp>
      <p:sp>
        <p:nvSpPr>
          <p:cNvPr id="122" name="Hash…"/>
          <p:cNvSpPr txBox="1"/>
          <p:nvPr>
            <p:ph type="body" idx="4294967295"/>
          </p:nvPr>
        </p:nvSpPr>
        <p:spPr>
          <a:xfrm>
            <a:off x="457200" y="1333500"/>
            <a:ext cx="8229600" cy="3771900"/>
          </a:xfrm>
          <a:prstGeom prst="rect">
            <a:avLst/>
          </a:prstGeom>
        </p:spPr>
        <p:txBody>
          <a:bodyPr>
            <a:normAutofit fontScale="100000" lnSpcReduction="0"/>
          </a:bodyPr>
          <a:lstStyle/>
          <a:p>
            <a:pPr>
              <a:buChar char="•"/>
            </a:pPr>
            <a:r>
              <a:t>Hash 	</a:t>
            </a:r>
          </a:p>
          <a:p>
            <a:pPr>
              <a:buChar char="•"/>
              <a:defRPr>
                <a:solidFill>
                  <a:srgbClr val="C00000"/>
                </a:solidFill>
              </a:defRPr>
            </a:pPr>
            <a:r>
              <a:t>000000000000000000</a:t>
            </a:r>
            <a:r>
              <a:rPr>
                <a:solidFill>
                  <a:srgbClr val="000000"/>
                </a:solidFill>
              </a:rPr>
              <a:t>d98e57b83834a2d1f4387a93d06861bcf3ea5fc498bd55</a:t>
            </a:r>
            <a:endParaRPr>
              <a:solidFill>
                <a:srgbClr val="000000"/>
              </a:solidFill>
            </a:endParaRPr>
          </a:p>
          <a:p>
            <a:pPr>
              <a:buChar char="•"/>
            </a:pPr>
            <a:r>
              <a:t>Previous Block 	</a:t>
            </a:r>
          </a:p>
          <a:p>
            <a:pPr>
              <a:buChar char="•"/>
              <a:defRPr>
                <a:solidFill>
                  <a:srgbClr val="C00000"/>
                </a:solidFill>
              </a:defRPr>
            </a:pPr>
            <a:r>
              <a:t>00000000000000000</a:t>
            </a:r>
            <a:r>
              <a:rPr>
                <a:solidFill>
                  <a:srgbClr val="000000"/>
                </a:solidFill>
              </a:rPr>
              <a:t>12138e05f0779765277a9d2ab7e4a2a70882790abf98a0c</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Block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Blocks</a:t>
            </a:r>
          </a:p>
        </p:txBody>
      </p:sp>
      <p:sp>
        <p:nvSpPr>
          <p:cNvPr id="125"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26" name="image.png" descr="image.png"/>
          <p:cNvPicPr>
            <a:picLocks noChangeAspect="1"/>
          </p:cNvPicPr>
          <p:nvPr/>
        </p:nvPicPr>
        <p:blipFill>
          <a:blip r:embed="rId2">
            <a:extLst/>
          </a:blip>
          <a:stretch>
            <a:fillRect/>
          </a:stretch>
        </p:blipFill>
        <p:spPr>
          <a:xfrm>
            <a:off x="622300" y="814387"/>
            <a:ext cx="7700963" cy="470693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Chapter 10: Blockchain and Cryptocurrencies  Cryptocurrencies Bitcoin addresses Blockchain Mining Ethereum Smart Contracts  Prof Bill Buchanan OBE http://asecuritysite.com/crypto10 http://asecuritysite.com/encryption"/>
          <p:cNvSpPr txBox="1"/>
          <p:nvPr>
            <p:ph type="title" idx="4294967295"/>
          </p:nvPr>
        </p:nvSpPr>
        <p:spPr>
          <a:xfrm>
            <a:off x="468312" y="626805"/>
            <a:ext cx="5327651" cy="2764095"/>
          </a:xfrm>
          <a:prstGeom prst="rect">
            <a:avLst/>
          </a:prstGeom>
        </p:spPr>
        <p:txBody>
          <a:bodyPr>
            <a:normAutofit fontScale="100000" lnSpcReduction="0"/>
          </a:bodyPr>
          <a:lstStyle/>
          <a:p>
            <a:pPr algn="l" defTabSz="548640">
              <a:defRPr b="1" sz="1680">
                <a:solidFill>
                  <a:srgbClr val="C00000"/>
                </a:solidFill>
              </a:defRPr>
            </a:pPr>
            <a:r>
              <a:t>Chapter 10: Blockchain and Cryptocurrencies</a:t>
            </a:r>
            <a:br/>
            <a:br/>
            <a:r>
              <a:rPr b="0" sz="1200"/>
              <a:t>Cryptocurrencies</a:t>
            </a:r>
            <a:br>
              <a:rPr b="0" sz="1200"/>
            </a:br>
            <a:r>
              <a:rPr b="0" sz="1200"/>
              <a:t>Bitcoin addresses</a:t>
            </a:r>
            <a:br>
              <a:rPr b="0" sz="1200"/>
            </a:br>
            <a:r>
              <a:rPr b="0" sz="1200"/>
              <a:t>Blockchain</a:t>
            </a:r>
            <a:br>
              <a:rPr b="0" sz="1200"/>
            </a:br>
            <a:r>
              <a:rPr b="0" sz="1200"/>
              <a:t>Mining</a:t>
            </a:r>
            <a:br>
              <a:rPr b="0" sz="1200"/>
            </a:br>
            <a:r>
              <a:rPr sz="1200"/>
              <a:t>Ethereum</a:t>
            </a:r>
            <a:br>
              <a:rPr sz="1200"/>
            </a:br>
            <a:r>
              <a:rPr b="0" sz="1200"/>
              <a:t>Smart Contracts</a:t>
            </a:r>
            <a:br>
              <a:rPr b="0" sz="1200"/>
            </a:br>
            <a:br>
              <a:rPr b="0" sz="1200"/>
            </a:br>
            <a:r>
              <a:rPr b="0" sz="1800"/>
              <a:t>Prof Bill Buchanan OBE</a:t>
            </a:r>
            <a:br>
              <a:rPr b="0" sz="1800"/>
            </a:br>
            <a:r>
              <a:rPr b="0" sz="1200"/>
              <a:t>http://asecuritysite.com/crypto10</a:t>
            </a:r>
            <a:br>
              <a:rPr b="0" sz="1200"/>
            </a:br>
            <a:r>
              <a:rPr b="0" sz="1200"/>
              <a:t>http://asecuritysite.com/encryption</a:t>
            </a:r>
            <a:br>
              <a:rPr b="0" sz="1200"/>
            </a:br>
          </a:p>
        </p:txBody>
      </p:sp>
      <p:pic>
        <p:nvPicPr>
          <p:cNvPr id="129"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History"/>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History</a:t>
            </a:r>
          </a:p>
        </p:txBody>
      </p:sp>
      <p:sp>
        <p:nvSpPr>
          <p:cNvPr id="132" name="Ethereum was created by Vitalik Buterinin in 2015 and which built on the Bitcoin/ Blockchain concept by included the concept of smart contracts.…"/>
          <p:cNvSpPr txBox="1"/>
          <p:nvPr>
            <p:ph type="body" idx="4294967295"/>
          </p:nvPr>
        </p:nvSpPr>
        <p:spPr>
          <a:xfrm>
            <a:off x="457200" y="1333500"/>
            <a:ext cx="8229600" cy="3771900"/>
          </a:xfrm>
          <a:prstGeom prst="rect">
            <a:avLst/>
          </a:prstGeom>
        </p:spPr>
        <p:txBody>
          <a:bodyPr>
            <a:normAutofit fontScale="100000" lnSpcReduction="0"/>
          </a:bodyPr>
          <a:lstStyle/>
          <a:p>
            <a:pPr>
              <a:buChar char="•"/>
            </a:pPr>
            <a:r>
              <a:t>Ethereum was created by Vitalik Buterinin in 2015 and which built on the Bitcoin/ Blockchain concept by included the concept of smart contracts.  </a:t>
            </a:r>
          </a:p>
          <a:p>
            <a:pPr>
              <a:buChar char="•"/>
            </a:pPr>
            <a:r>
              <a:t>After a hack, in 2016, the Ethereum currency split into two: Ethereum (ETH) and Ethereum Classic (ETC).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Ethereum setup"/>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Ethereum setup</a:t>
            </a:r>
          </a:p>
        </p:txBody>
      </p:sp>
      <p:sp>
        <p:nvSpPr>
          <p:cNvPr id="135"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36" name="https://asecuritysite.com/blk03.png" descr="https://asecuritysite.com/blk03.png"/>
          <p:cNvPicPr>
            <a:picLocks noChangeAspect="1"/>
          </p:cNvPicPr>
          <p:nvPr/>
        </p:nvPicPr>
        <p:blipFill>
          <a:blip r:embed="rId2">
            <a:extLst/>
          </a:blip>
          <a:stretch>
            <a:fillRect/>
          </a:stretch>
        </p:blipFill>
        <p:spPr>
          <a:xfrm>
            <a:off x="755650" y="625475"/>
            <a:ext cx="7931150" cy="467995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Ga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Gas</a:t>
            </a:r>
          </a:p>
        </p:txBody>
      </p:sp>
      <p:sp>
        <p:nvSpPr>
          <p:cNvPr id="139" name="Within Ethereum applications we define the concept of gas. This is basically the unit that is used to measure the amount of work that is required to perform a single Keccak-256 hash, and where 30 gas are consumed for a single hash and 6 more gas for each"/>
          <p:cNvSpPr txBox="1"/>
          <p:nvPr>
            <p:ph type="body" idx="4294967295"/>
          </p:nvPr>
        </p:nvSpPr>
        <p:spPr>
          <a:xfrm>
            <a:off x="323850" y="760412"/>
            <a:ext cx="8229600" cy="3771901"/>
          </a:xfrm>
          <a:prstGeom prst="rect">
            <a:avLst/>
          </a:prstGeom>
        </p:spPr>
        <p:txBody>
          <a:bodyPr>
            <a:normAutofit fontScale="100000" lnSpcReduction="0"/>
          </a:bodyPr>
          <a:lstStyle/>
          <a:p>
            <a:pPr marL="318897" indent="-318897" defTabSz="850391">
              <a:buChar char="•"/>
              <a:defRPr sz="2976"/>
            </a:pPr>
            <a:r>
              <a:t>Within Ethereum applications we define the concept of </a:t>
            </a:r>
            <a:r>
              <a:rPr i="1"/>
              <a:t>gas</a:t>
            </a:r>
            <a:r>
              <a:t>. This is basically the unit that is used to measure the amount of work that is required to perform a single Keccak-256 hash, and where 30 gas are consumed for a single hash and 6 more gas for each 256 bits of data hashed. In this way there is a motivation to keep contracts small, as they will be less costly.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Ga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Gas</a:t>
            </a:r>
          </a:p>
        </p:txBody>
      </p:sp>
      <p:sp>
        <p:nvSpPr>
          <p:cNvPr id="142" name="Gas thus provides a way to define the fee that miners receive in performing operations on the blockchain.…"/>
          <p:cNvSpPr txBox="1"/>
          <p:nvPr>
            <p:ph type="body" idx="4294967295"/>
          </p:nvPr>
        </p:nvSpPr>
        <p:spPr>
          <a:xfrm>
            <a:off x="323850" y="760412"/>
            <a:ext cx="8229600" cy="3771901"/>
          </a:xfrm>
          <a:prstGeom prst="rect">
            <a:avLst/>
          </a:prstGeom>
        </p:spPr>
        <p:txBody>
          <a:bodyPr>
            <a:normAutofit fontScale="100000" lnSpcReduction="0"/>
          </a:bodyPr>
          <a:lstStyle/>
          <a:p>
            <a:pPr marL="308609" indent="-308609" defTabSz="822959">
              <a:spcBef>
                <a:spcPts val="600"/>
              </a:spcBef>
              <a:buChar char="•"/>
              <a:defRPr sz="2880"/>
            </a:pPr>
            <a:r>
              <a:t>Gas thus provides a way to define the fee that miners receive in performing operations on the blockchain. </a:t>
            </a:r>
          </a:p>
          <a:p>
            <a:pPr marL="308609" indent="-308609" defTabSz="822959">
              <a:spcBef>
                <a:spcPts val="600"/>
              </a:spcBef>
              <a:buChar char="•"/>
              <a:defRPr sz="2880"/>
            </a:pPr>
            <a:r>
              <a:t>This differs from Bitcoin which only charges for the number of kiloBytes in a transaction. When it comes to the actual payment of the transaction fees, there is a payment of ether to the miners who create the blocks.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Ga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Gas</a:t>
            </a:r>
          </a:p>
        </p:txBody>
      </p:sp>
      <p:sp>
        <p:nvSpPr>
          <p:cNvPr id="145" name="Ethereum transactions thus have a fee associated with them. If the fee is too low, then the miners will not process the transaction.…"/>
          <p:cNvSpPr txBox="1"/>
          <p:nvPr>
            <p:ph type="body" idx="4294967295"/>
          </p:nvPr>
        </p:nvSpPr>
        <p:spPr>
          <a:xfrm>
            <a:off x="395287" y="625475"/>
            <a:ext cx="8229601" cy="3771900"/>
          </a:xfrm>
          <a:prstGeom prst="rect">
            <a:avLst/>
          </a:prstGeom>
        </p:spPr>
        <p:txBody>
          <a:bodyPr>
            <a:normAutofit fontScale="100000" lnSpcReduction="0"/>
          </a:bodyPr>
          <a:lstStyle/>
          <a:p>
            <a:pPr marL="294894" indent="-294894" defTabSz="786384">
              <a:spcBef>
                <a:spcPts val="600"/>
              </a:spcBef>
              <a:buChar char="•"/>
              <a:defRPr sz="2752"/>
            </a:pPr>
            <a:r>
              <a:t>Ethereum transactions thus have a fee associated with them. If the fee is too low, then the miners will not process the transaction. </a:t>
            </a:r>
          </a:p>
          <a:p>
            <a:pPr marL="294894" indent="-294894" defTabSz="786384">
              <a:spcBef>
                <a:spcPts val="600"/>
              </a:spcBef>
              <a:buChar char="•"/>
              <a:defRPr sz="2752"/>
            </a:pPr>
            <a:r>
              <a:t>When gas is consumed it is paid to the miner, and cannot be recovered back. </a:t>
            </a:r>
          </a:p>
          <a:p>
            <a:pPr marL="294894" indent="-294894" defTabSz="786384">
              <a:spcBef>
                <a:spcPts val="600"/>
              </a:spcBef>
              <a:buChar char="•"/>
              <a:defRPr sz="2752"/>
            </a:pPr>
            <a:r>
              <a:t>If the transaction fee is set too high, there are likely to be many eager miners who are keen to profit from the high fee, and your transaction is likely to be prioritized.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Ga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Gas</a:t>
            </a:r>
          </a:p>
        </p:txBody>
      </p:sp>
      <p:sp>
        <p:nvSpPr>
          <p:cNvPr id="148" name="Overall, though, miners only charge for the work they have done, and they will return back any excess gas which they have not used. A miner can decide whether it needs to change the use of gas according to the price of gas varying. This overcomes the cha"/>
          <p:cNvSpPr txBox="1"/>
          <p:nvPr>
            <p:ph type="body" idx="4294967295"/>
          </p:nvPr>
        </p:nvSpPr>
        <p:spPr>
          <a:xfrm>
            <a:off x="395287" y="765175"/>
            <a:ext cx="8229601" cy="3771900"/>
          </a:xfrm>
          <a:prstGeom prst="rect">
            <a:avLst/>
          </a:prstGeom>
        </p:spPr>
        <p:txBody>
          <a:bodyPr>
            <a:normAutofit fontScale="100000" lnSpcReduction="0"/>
          </a:bodyPr>
          <a:lstStyle>
            <a:lvl1pPr>
              <a:buChar char="•"/>
            </a:lvl1pPr>
          </a:lstStyle>
          <a:p>
            <a:pPr/>
            <a:r>
              <a:t>Overall, though, miners only charge for the work they have done, and they will return back any excess gas which they have not used. A miner can decide whether it needs to change the use of gas according to the price of gas varying. This overcomes the changes in transaction fees that happen in Bitcoin.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History"/>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History</a:t>
            </a:r>
          </a:p>
        </p:txBody>
      </p:sp>
      <p:sp>
        <p:nvSpPr>
          <p:cNvPr id="37" name="Bitcoin was created in 2009 by someone  known as Satoshi Nakamoto.…"/>
          <p:cNvSpPr txBox="1"/>
          <p:nvPr>
            <p:ph type="body" idx="4294967295"/>
          </p:nvPr>
        </p:nvSpPr>
        <p:spPr>
          <a:xfrm>
            <a:off x="0" y="709612"/>
            <a:ext cx="8229600" cy="3771901"/>
          </a:xfrm>
          <a:prstGeom prst="rect">
            <a:avLst/>
          </a:prstGeom>
        </p:spPr>
        <p:txBody>
          <a:bodyPr>
            <a:normAutofit fontScale="100000" lnSpcReduction="0"/>
          </a:bodyPr>
          <a:lstStyle/>
          <a:p>
            <a:pPr marL="274320" indent="-274320" defTabSz="731520">
              <a:spcBef>
                <a:spcPts val="400"/>
              </a:spcBef>
              <a:buChar char="•"/>
              <a:defRPr sz="2080"/>
            </a:pPr>
            <a:r>
              <a:t>Bitcoin was created in 2009 by someone </a:t>
            </a:r>
            <a:br/>
            <a:r>
              <a:t>known as Satoshi Nakamoto.</a:t>
            </a:r>
          </a:p>
          <a:p>
            <a:pPr marL="274320" indent="-274320" defTabSz="731520">
              <a:spcBef>
                <a:spcPts val="400"/>
              </a:spcBef>
              <a:buChar char="•"/>
              <a:defRPr sz="2080"/>
            </a:pPr>
            <a:r>
              <a:t>Does not require the support of a central government or organisation to regulate it, nor a broker to manage payments. </a:t>
            </a:r>
          </a:p>
          <a:p>
            <a:pPr marL="274320" indent="-274320" defTabSz="731520">
              <a:spcBef>
                <a:spcPts val="400"/>
              </a:spcBef>
              <a:buChar char="•"/>
              <a:defRPr sz="2080"/>
            </a:pPr>
            <a:r>
              <a:t>The Bitcoin currency is instead created when users </a:t>
            </a:r>
            <a:r>
              <a:rPr i="1"/>
              <a:t>mine</a:t>
            </a:r>
            <a:r>
              <a:t> for it, using their computers to perform complex calculations through special software. </a:t>
            </a:r>
          </a:p>
          <a:p>
            <a:pPr marL="274320" indent="-274320" defTabSz="731520">
              <a:spcBef>
                <a:spcPts val="500"/>
              </a:spcBef>
              <a:buChar char="•"/>
              <a:defRPr sz="2240"/>
            </a:pPr>
            <a:r>
              <a:t>Bitcoin (BTC) divisible to the 8th decimal place.</a:t>
            </a:r>
          </a:p>
          <a:p>
            <a:pPr marL="274320" indent="-274320" defTabSz="731520">
              <a:spcBef>
                <a:spcPts val="500"/>
              </a:spcBef>
              <a:buChar char="•"/>
              <a:defRPr sz="2240"/>
            </a:pPr>
            <a:r>
              <a:t>BTC can be split into 100,000,000 units. </a:t>
            </a:r>
          </a:p>
          <a:p>
            <a:pPr marL="274320" indent="-274320" defTabSz="731520">
              <a:spcBef>
                <a:spcPts val="500"/>
              </a:spcBef>
              <a:buChar char="•"/>
              <a:defRPr sz="2240"/>
            </a:pPr>
            <a:r>
              <a:t>0.00000001 bitcoin is one Satoshi. </a:t>
            </a:r>
          </a:p>
        </p:txBody>
      </p:sp>
      <p:pic>
        <p:nvPicPr>
          <p:cNvPr id="38" name="mage result for Satoshi Nakamoto" descr="mage result for Satoshi Nakamoto"/>
          <p:cNvPicPr>
            <a:picLocks noChangeAspect="1"/>
          </p:cNvPicPr>
          <p:nvPr/>
        </p:nvPicPr>
        <p:blipFill>
          <a:blip r:embed="rId2">
            <a:extLst/>
          </a:blip>
          <a:stretch>
            <a:fillRect/>
          </a:stretch>
        </p:blipFill>
        <p:spPr>
          <a:xfrm>
            <a:off x="6983412" y="-120650"/>
            <a:ext cx="2160588" cy="134778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Ga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Gas</a:t>
            </a:r>
          </a:p>
        </p:txBody>
      </p:sp>
      <p:sp>
        <p:nvSpPr>
          <p:cNvPr id="151" name="In Ethereum, just like Bitcoin, there is a block limit, so you'll end up paying more if you overspill into another block (which means you should be efficient with your code and data).…"/>
          <p:cNvSpPr txBox="1"/>
          <p:nvPr>
            <p:ph type="body" idx="4294967295"/>
          </p:nvPr>
        </p:nvSpPr>
        <p:spPr>
          <a:xfrm>
            <a:off x="-180975" y="765175"/>
            <a:ext cx="9324975" cy="3771900"/>
          </a:xfrm>
          <a:prstGeom prst="rect">
            <a:avLst/>
          </a:prstGeom>
        </p:spPr>
        <p:txBody>
          <a:bodyPr>
            <a:normAutofit fontScale="100000" lnSpcReduction="0"/>
          </a:bodyPr>
          <a:lstStyle/>
          <a:p>
            <a:pPr marL="318897" indent="-318897" defTabSz="850391">
              <a:spcBef>
                <a:spcPts val="600"/>
              </a:spcBef>
              <a:buChar char="•"/>
              <a:defRPr sz="2604"/>
            </a:pPr>
            <a:r>
              <a:t>In Ethereum, just like Bitcoin, there is a block limit, so you'll end up paying more if you overspill into another block (which means you should be efficient with your code and data). </a:t>
            </a:r>
          </a:p>
          <a:p>
            <a:pPr marL="318897" indent="-318897" defTabSz="850391">
              <a:spcBef>
                <a:spcPts val="600"/>
              </a:spcBef>
              <a:buChar char="•"/>
              <a:defRPr sz="2604"/>
            </a:pPr>
            <a:r>
              <a:t>The gas price per transaction aims to overcome denial of service and infinite loops, and where 0.00001 Ether or 1 Gas is used to execute a line of code. If there is not enough Ether, no transaction will be performed. It also aims to make code designers efficient and not use waste bandwidth and CPU utilization.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Chapter 10: Blockchain and Cryptocurrencies  Cryptocurrencies Bitcoin addresses Blockchain Mining Ethereum Smart Contracts  Prof Bill Buchanan OBE http://asecuritysite.com/crypto10 http://asecuritysite.com/encryption"/>
          <p:cNvSpPr txBox="1"/>
          <p:nvPr>
            <p:ph type="title" idx="4294967295"/>
          </p:nvPr>
        </p:nvSpPr>
        <p:spPr>
          <a:xfrm>
            <a:off x="468312" y="482335"/>
            <a:ext cx="5327651" cy="2895865"/>
          </a:xfrm>
          <a:prstGeom prst="rect">
            <a:avLst/>
          </a:prstGeom>
        </p:spPr>
        <p:txBody>
          <a:bodyPr>
            <a:normAutofit fontScale="100000" lnSpcReduction="0"/>
          </a:bodyPr>
          <a:lstStyle/>
          <a:p>
            <a:pPr algn="l" defTabSz="594359">
              <a:defRPr b="1" sz="1819">
                <a:solidFill>
                  <a:srgbClr val="C00000"/>
                </a:solidFill>
              </a:defRPr>
            </a:pPr>
            <a:r>
              <a:t>Chapter 10: Blockchain and Cryptocurrencies</a:t>
            </a:r>
            <a:br/>
            <a:br/>
            <a:r>
              <a:rPr b="0" sz="1300"/>
              <a:t>Cryptocurrencies</a:t>
            </a:r>
            <a:br>
              <a:rPr b="0" sz="1300"/>
            </a:br>
            <a:r>
              <a:rPr b="0" sz="1300"/>
              <a:t>Bitcoin addresses</a:t>
            </a:r>
            <a:br>
              <a:rPr b="0" sz="1300"/>
            </a:br>
            <a:r>
              <a:rPr b="0" sz="1300"/>
              <a:t>Blockchain</a:t>
            </a:r>
            <a:br>
              <a:rPr b="0" sz="1300"/>
            </a:br>
            <a:r>
              <a:rPr b="0" sz="1300"/>
              <a:t>Mining</a:t>
            </a:r>
            <a:br>
              <a:rPr b="0" sz="1300"/>
            </a:br>
            <a:r>
              <a:rPr b="0" sz="1300"/>
              <a:t>Ethereum</a:t>
            </a:r>
            <a:br>
              <a:rPr b="0" sz="1300"/>
            </a:br>
            <a:r>
              <a:rPr sz="1300"/>
              <a:t>Smart Contracts</a:t>
            </a:r>
            <a:br>
              <a:rPr sz="1300"/>
            </a:br>
            <a:br>
              <a:rPr sz="1300"/>
            </a:br>
            <a:r>
              <a:rPr b="0" sz="1950"/>
              <a:t>Prof Bill Buchanan OBE</a:t>
            </a:r>
            <a:br>
              <a:rPr b="0" sz="1950"/>
            </a:br>
            <a:r>
              <a:rPr b="0" sz="1300"/>
              <a:t>http://asecuritysite.com/crypto10</a:t>
            </a:r>
            <a:br>
              <a:rPr b="0" sz="1300"/>
            </a:br>
            <a:r>
              <a:rPr b="0" sz="1300"/>
              <a:t>http://asecuritysite.com/encryption</a:t>
            </a:r>
            <a:br>
              <a:rPr b="0" sz="1300"/>
            </a:br>
          </a:p>
        </p:txBody>
      </p:sp>
      <p:pic>
        <p:nvPicPr>
          <p:cNvPr id="154"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mart Contract"/>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Smart Contract</a:t>
            </a:r>
          </a:p>
        </p:txBody>
      </p:sp>
      <p:sp>
        <p:nvSpPr>
          <p:cNvPr id="157"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58" name="image.png" descr="image.png"/>
          <p:cNvPicPr>
            <a:picLocks noChangeAspect="1"/>
          </p:cNvPicPr>
          <p:nvPr/>
        </p:nvPicPr>
        <p:blipFill>
          <a:blip r:embed="rId2">
            <a:extLst/>
          </a:blip>
          <a:stretch>
            <a:fillRect/>
          </a:stretch>
        </p:blipFill>
        <p:spPr>
          <a:xfrm>
            <a:off x="2771775" y="760412"/>
            <a:ext cx="4878388" cy="452913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Double-click to edit"/>
          <p:cNvSpPr txBox="1"/>
          <p:nvPr>
            <p:ph type="title" idx="4294967295"/>
          </p:nvPr>
        </p:nvSpPr>
        <p:spPr>
          <a:xfrm>
            <a:off x="0" y="-192088"/>
            <a:ext cx="8229600" cy="952501"/>
          </a:xfrm>
          <a:prstGeom prst="rect">
            <a:avLst/>
          </a:prstGeom>
        </p:spPr>
        <p:txBody>
          <a:bodyPr>
            <a:normAutofit fontScale="100000" lnSpcReduction="0"/>
          </a:bodyPr>
          <a:lstStyle/>
          <a:p>
            <a:pPr algn="l">
              <a:defRPr b="1" sz="2800">
                <a:solidFill>
                  <a:srgbClr val="C00000"/>
                </a:solidFill>
              </a:defRPr>
            </a:pPr>
          </a:p>
        </p:txBody>
      </p:sp>
      <p:sp>
        <p:nvSpPr>
          <p:cNvPr id="161"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grpSp>
        <p:nvGrpSpPr>
          <p:cNvPr id="164" name="Group"/>
          <p:cNvGrpSpPr/>
          <p:nvPr/>
        </p:nvGrpSpPr>
        <p:grpSpPr>
          <a:xfrm>
            <a:off x="228600" y="747712"/>
            <a:ext cx="8686800" cy="4943476"/>
            <a:chOff x="0" y="0"/>
            <a:chExt cx="8686800" cy="4943475"/>
          </a:xfrm>
        </p:grpSpPr>
        <p:sp>
          <p:nvSpPr>
            <p:cNvPr id="162" name="Rectangle"/>
            <p:cNvSpPr/>
            <p:nvPr/>
          </p:nvSpPr>
          <p:spPr>
            <a:xfrm>
              <a:off x="0" y="0"/>
              <a:ext cx="8686800" cy="4943475"/>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63" name="pragma solidity ^0.4.0;…"/>
            <p:cNvSpPr txBox="1"/>
            <p:nvPr/>
          </p:nvSpPr>
          <p:spPr>
            <a:xfrm>
              <a:off x="58419" y="51117"/>
              <a:ext cx="8569962" cy="4841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defRPr>
              </a:pPr>
              <a:r>
                <a:t>pragma solidity ^0.4.0;</a:t>
              </a:r>
            </a:p>
            <a:p>
              <a:pPr>
                <a:defRPr>
                  <a:solidFill>
                    <a:srgbClr val="FFFFFF"/>
                  </a:solidFill>
                </a:defRPr>
              </a:pPr>
              <a:r>
                <a:t>contract test2{</a:t>
              </a:r>
            </a:p>
            <a:p>
              <a:pPr>
                <a:defRPr>
                  <a:solidFill>
                    <a:srgbClr val="FFFFFF"/>
                  </a:solidFill>
                </a:defRPr>
              </a:pPr>
              <a:r>
                <a:t>   uint a ;</a:t>
              </a:r>
            </a:p>
            <a:p>
              <a:pPr>
                <a:defRPr>
                  <a:solidFill>
                    <a:srgbClr val="FFFFFF"/>
                  </a:solidFill>
                </a:defRPr>
              </a:pPr>
              <a:r>
                <a:t>   function test2() {</a:t>
              </a:r>
            </a:p>
            <a:p>
              <a:pPr>
                <a:defRPr>
                  <a:solidFill>
                    <a:srgbClr val="FFFFFF"/>
                  </a:solidFill>
                </a:defRPr>
              </a:pPr>
              <a:r>
                <a:t>       a = 1;</a:t>
              </a:r>
            </a:p>
            <a:p>
              <a:pPr>
                <a:defRPr>
                  <a:solidFill>
                    <a:srgbClr val="FFFFFF"/>
                  </a:solidFill>
                </a:defRPr>
              </a:pPr>
              <a:r>
                <a:t>   }</a:t>
              </a:r>
            </a:p>
            <a:p>
              <a:pPr>
                <a:defRPr>
                  <a:solidFill>
                    <a:srgbClr val="FFFFFF"/>
                  </a:solidFill>
                </a:defRPr>
              </a:pPr>
              <a:r>
                <a:t>   function val() returns(uint){</a:t>
              </a:r>
            </a:p>
            <a:p>
              <a:pPr>
                <a:defRPr>
                  <a:solidFill>
                    <a:srgbClr val="FFFFFF"/>
                  </a:solidFill>
                </a:defRPr>
              </a:pPr>
              <a:r>
                <a:t>       return a;</a:t>
              </a:r>
            </a:p>
            <a:p>
              <a:pPr>
                <a:defRPr>
                  <a:solidFill>
                    <a:srgbClr val="FFFFFF"/>
                  </a:solidFill>
                </a:defRPr>
              </a:pPr>
              <a:r>
                <a:t>   }  </a:t>
              </a:r>
            </a:p>
            <a:p>
              <a:pPr>
                <a:defRPr>
                  <a:solidFill>
                    <a:srgbClr val="FFFFFF"/>
                  </a:solidFill>
                </a:defRPr>
              </a:pPr>
              <a:r>
                <a:t>}</a:t>
              </a:r>
            </a:p>
            <a:p>
              <a:pPr>
                <a:defRPr>
                  <a:solidFill>
                    <a:srgbClr val="FFFFFF"/>
                  </a:solidFill>
                </a:defRPr>
              </a:pPr>
              <a:r>
                <a:t> </a:t>
              </a:r>
            </a:p>
            <a:p>
              <a:pPr>
                <a:defRPr>
                  <a:solidFill>
                    <a:srgbClr val="FFFFFF"/>
                  </a:solidFill>
                </a:defRPr>
              </a:pPr>
              <a:r>
                <a:t>contract test3 is test2{ </a:t>
              </a:r>
            </a:p>
            <a:p>
              <a:pPr>
                <a:defRPr>
                  <a:solidFill>
                    <a:srgbClr val="FFFFFF"/>
                  </a:solidFill>
                </a:defRPr>
              </a:pPr>
              <a:r>
                <a:t>    uint b = a++;</a:t>
              </a:r>
            </a:p>
            <a:p>
              <a:pPr>
                <a:defRPr>
                  <a:solidFill>
                    <a:srgbClr val="FFFFFF"/>
                  </a:solidFill>
                </a:defRPr>
              </a:pPr>
              <a:r>
                <a:t>    function show() returns(uint){</a:t>
              </a:r>
            </a:p>
            <a:p>
              <a:pPr>
                <a:defRPr>
                  <a:solidFill>
                    <a:srgbClr val="FFFFFF"/>
                  </a:solidFill>
                </a:defRPr>
              </a:pPr>
              <a:r>
                <a:t>        return b; </a:t>
              </a:r>
            </a:p>
            <a:p>
              <a:pPr>
                <a:defRPr>
                  <a:solidFill>
                    <a:srgbClr val="FFFFFF"/>
                  </a:solidFill>
                </a:defRPr>
              </a:pPr>
              <a:r>
                <a:t>    }</a:t>
              </a:r>
            </a:p>
            <a:p>
              <a:pPr>
                <a:defRPr>
                  <a:solidFill>
                    <a:srgbClr val="FFFFFF"/>
                  </a:solidFill>
                </a:defRPr>
              </a:pPr>
              <a:r>
                <a:t>}</a:t>
              </a:r>
            </a:p>
          </p:txBody>
        </p:sp>
      </p:gr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Compile with Solidity"/>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Compile with Solidity</a:t>
            </a:r>
          </a:p>
        </p:txBody>
      </p:sp>
      <p:sp>
        <p:nvSpPr>
          <p:cNvPr id="167"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68" name="https://asecuritysite.com/ref.png" descr="https://asecuritysite.com/ref.png"/>
          <p:cNvPicPr>
            <a:picLocks noChangeAspect="1"/>
          </p:cNvPicPr>
          <p:nvPr/>
        </p:nvPicPr>
        <p:blipFill>
          <a:blip r:embed="rId2">
            <a:extLst/>
          </a:blip>
          <a:stretch>
            <a:fillRect/>
          </a:stretch>
        </p:blipFill>
        <p:spPr>
          <a:xfrm>
            <a:off x="457200" y="1181100"/>
            <a:ext cx="8002588" cy="43815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Chapter 10: Blockchain and Cryptocurrencies  Cryptocurrencies Bitcoin addresses Blockchain Mining Ethereum Smart Contracts  Prof Bill Buchanan OBE http://asecuritysite.com/crypto10 http://asecuritysite.com/encryption"/>
          <p:cNvSpPr txBox="1"/>
          <p:nvPr>
            <p:ph type="title" idx="4294967295"/>
          </p:nvPr>
        </p:nvSpPr>
        <p:spPr>
          <a:xfrm>
            <a:off x="468312" y="455228"/>
            <a:ext cx="5327651" cy="2922972"/>
          </a:xfrm>
          <a:prstGeom prst="rect">
            <a:avLst/>
          </a:prstGeom>
        </p:spPr>
        <p:txBody>
          <a:bodyPr>
            <a:normAutofit fontScale="100000" lnSpcReduction="0"/>
          </a:bodyPr>
          <a:lstStyle/>
          <a:p>
            <a:pPr algn="l" defTabSz="594359">
              <a:defRPr b="1" sz="1819">
                <a:solidFill>
                  <a:srgbClr val="C00000"/>
                </a:solidFill>
              </a:defRPr>
            </a:pPr>
            <a:r>
              <a:t>Chapter 10: Blockchain and Cryptocurrencies</a:t>
            </a:r>
            <a:br/>
            <a:br/>
            <a:r>
              <a:rPr sz="1300"/>
              <a:t>Cryptocurrencies</a:t>
            </a:r>
            <a:br>
              <a:rPr sz="1300"/>
            </a:br>
            <a:r>
              <a:rPr b="0" sz="1300"/>
              <a:t>Bitcoin addresses</a:t>
            </a:r>
            <a:br>
              <a:rPr b="0" sz="1300"/>
            </a:br>
            <a:r>
              <a:rPr b="0" sz="1300"/>
              <a:t>Blockchain</a:t>
            </a:r>
            <a:br>
              <a:rPr b="0" sz="1300"/>
            </a:br>
            <a:r>
              <a:rPr b="0" sz="1300"/>
              <a:t>Mining</a:t>
            </a:r>
            <a:br>
              <a:rPr b="0" sz="1300"/>
            </a:br>
            <a:r>
              <a:rPr b="0" sz="1300"/>
              <a:t>Ethereum</a:t>
            </a:r>
            <a:br>
              <a:rPr b="0" sz="1300"/>
            </a:br>
            <a:r>
              <a:rPr b="0" sz="1300"/>
              <a:t>Smart Contracts</a:t>
            </a:r>
            <a:br>
              <a:rPr b="0" sz="1300"/>
            </a:br>
            <a:br>
              <a:rPr b="0" sz="1300"/>
            </a:br>
            <a:r>
              <a:rPr b="0" sz="1950"/>
              <a:t>Prof Bill Buchanan OBE</a:t>
            </a:r>
            <a:br>
              <a:rPr b="0" sz="1950"/>
            </a:br>
            <a:r>
              <a:rPr b="0" sz="1300"/>
              <a:t>http://asecuritysite.com/crypto10</a:t>
            </a:r>
            <a:br>
              <a:rPr b="0" sz="1300"/>
            </a:br>
            <a:r>
              <a:rPr b="0" sz="1300"/>
              <a:t>http://asecuritysite.com/encryption</a:t>
            </a:r>
            <a:br>
              <a:rPr b="0" sz="1300"/>
            </a:br>
          </a:p>
        </p:txBody>
      </p:sp>
      <p:pic>
        <p:nvPicPr>
          <p:cNvPr id="171"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 name="History"/>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History</a:t>
            </a:r>
          </a:p>
        </p:txBody>
      </p:sp>
      <p:sp>
        <p:nvSpPr>
          <p:cNvPr id="41" name="Bitcoin designed to  limit the number of bitcoins  that can ever be created.…"/>
          <p:cNvSpPr txBox="1"/>
          <p:nvPr>
            <p:ph type="body" idx="4294967295"/>
          </p:nvPr>
        </p:nvSpPr>
        <p:spPr>
          <a:xfrm>
            <a:off x="0" y="554037"/>
            <a:ext cx="8229600" cy="3771901"/>
          </a:xfrm>
          <a:prstGeom prst="rect">
            <a:avLst/>
          </a:prstGeom>
        </p:spPr>
        <p:txBody>
          <a:bodyPr>
            <a:normAutofit fontScale="100000" lnSpcReduction="0"/>
          </a:bodyPr>
          <a:lstStyle/>
          <a:p>
            <a:pPr marL="291465" indent="-291465" defTabSz="777240">
              <a:spcBef>
                <a:spcPts val="500"/>
              </a:spcBef>
              <a:buChar char="•"/>
              <a:defRPr sz="2210"/>
            </a:pPr>
            <a:r>
              <a:t>Bitcoin designed to  limit the number of bitcoins </a:t>
            </a:r>
            <a:br/>
            <a:r>
              <a:t>that can ever be created. </a:t>
            </a:r>
          </a:p>
          <a:p>
            <a:pPr marL="291465" indent="-291465" defTabSz="777240">
              <a:spcBef>
                <a:spcPts val="500"/>
              </a:spcBef>
              <a:buChar char="•"/>
              <a:defRPr sz="2210"/>
            </a:pPr>
            <a:r>
              <a:t>Each transaction then has a reward, and the reward reduces over time, which should reduce the supply of the coins. </a:t>
            </a:r>
          </a:p>
          <a:p>
            <a:pPr marL="291465" indent="-291465" defTabSz="777240">
              <a:spcBef>
                <a:spcPts val="500"/>
              </a:spcBef>
              <a:buChar char="•"/>
              <a:defRPr sz="2210"/>
            </a:pPr>
            <a:r>
              <a:t>In 2016, the reward for a successful mining process was reduced from 25 BTC to 12.5 BTC. Current reward is 6.25 BTC. This reward will continue to reduce until the currency is forked (and where new parameters are used), or when we reach a saturation level. </a:t>
            </a:r>
          </a:p>
          <a:p>
            <a:pPr marL="291465" indent="-291465" defTabSz="777240">
              <a:spcBef>
                <a:spcPts val="500"/>
              </a:spcBef>
              <a:buChar char="•"/>
              <a:defRPr sz="2380"/>
            </a:pPr>
            <a:r>
              <a:t>Others: Ethereum, Ripple, Litecoin, Monero, Ethereum Classic, Dash, Steem, KiloCoin and Augur.</a:t>
            </a:r>
          </a:p>
        </p:txBody>
      </p:sp>
      <p:pic>
        <p:nvPicPr>
          <p:cNvPr id="42" name="mage result for Satoshi Nakamoto" descr="mage result for Satoshi Nakamoto"/>
          <p:cNvPicPr>
            <a:picLocks noChangeAspect="1"/>
          </p:cNvPicPr>
          <p:nvPr/>
        </p:nvPicPr>
        <p:blipFill>
          <a:blip r:embed="rId2">
            <a:extLst/>
          </a:blip>
          <a:stretch>
            <a:fillRect/>
          </a:stretch>
        </p:blipFill>
        <p:spPr>
          <a:xfrm>
            <a:off x="6983412" y="-120650"/>
            <a:ext cx="2160588" cy="134778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 name="Genesis Record"/>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Genesis Record</a:t>
            </a:r>
          </a:p>
        </p:txBody>
      </p:sp>
      <p:sp>
        <p:nvSpPr>
          <p:cNvPr id="45"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46" name="image.png" descr="image.png"/>
          <p:cNvPicPr>
            <a:picLocks noChangeAspect="1"/>
          </p:cNvPicPr>
          <p:nvPr/>
        </p:nvPicPr>
        <p:blipFill>
          <a:blip r:embed="rId2">
            <a:extLst/>
          </a:blip>
          <a:stretch>
            <a:fillRect/>
          </a:stretch>
        </p:blipFill>
        <p:spPr>
          <a:xfrm>
            <a:off x="457200" y="554037"/>
            <a:ext cx="6696075" cy="4387851"/>
          </a:xfrm>
          <a:prstGeom prst="rect">
            <a:avLst/>
          </a:prstGeom>
          <a:ln w="12700">
            <a:miter lim="400000"/>
          </a:ln>
        </p:spPr>
      </p:pic>
      <p:pic>
        <p:nvPicPr>
          <p:cNvPr id="47" name="image.png" descr="image.png"/>
          <p:cNvPicPr>
            <a:picLocks noChangeAspect="1"/>
          </p:cNvPicPr>
          <p:nvPr/>
        </p:nvPicPr>
        <p:blipFill>
          <a:blip r:embed="rId3">
            <a:extLst/>
          </a:blip>
          <a:stretch>
            <a:fillRect/>
          </a:stretch>
        </p:blipFill>
        <p:spPr>
          <a:xfrm>
            <a:off x="1712912" y="4603750"/>
            <a:ext cx="7416801" cy="111125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 name="external-content.duckduckgo.com.jpg" descr="external-content.duckduckgo.com.jpg"/>
          <p:cNvPicPr>
            <a:picLocks noChangeAspect="1"/>
          </p:cNvPicPr>
          <p:nvPr/>
        </p:nvPicPr>
        <p:blipFill>
          <a:blip r:embed="rId2">
            <a:extLst/>
          </a:blip>
          <a:stretch>
            <a:fillRect/>
          </a:stretch>
        </p:blipFill>
        <p:spPr>
          <a:xfrm>
            <a:off x="1238250" y="623887"/>
            <a:ext cx="6667500" cy="4467226"/>
          </a:xfrm>
          <a:prstGeom prst="rect">
            <a:avLst/>
          </a:prstGeom>
          <a:ln w="12700">
            <a:miter lim="400000"/>
          </a:ln>
        </p:spPr>
      </p:pic>
      <p:sp>
        <p:nvSpPr>
          <p:cNvPr id="50" name="Satoshi"/>
          <p:cNvSpPr txBox="1"/>
          <p:nvPr>
            <p:ph type="title"/>
          </p:nvPr>
        </p:nvSpPr>
        <p:spPr>
          <a:xfrm>
            <a:off x="33617" y="40654"/>
            <a:ext cx="5915026" cy="994174"/>
          </a:xfrm>
          <a:prstGeom prst="rect">
            <a:avLst/>
          </a:prstGeom>
        </p:spPr>
        <p:txBody>
          <a:bodyPr/>
          <a:lstStyle/>
          <a:p>
            <a:pPr/>
            <a:r>
              <a:t>Satoshi</a:t>
            </a:r>
          </a:p>
        </p:txBody>
      </p:sp>
      <p:grpSp>
        <p:nvGrpSpPr>
          <p:cNvPr id="53" name="1*Xy6xR3sx7mNcPtD2wxc0Yw.png"/>
          <p:cNvGrpSpPr/>
          <p:nvPr/>
        </p:nvGrpSpPr>
        <p:grpSpPr>
          <a:xfrm>
            <a:off x="1078400" y="533613"/>
            <a:ext cx="6769101" cy="4451351"/>
            <a:chOff x="0" y="0"/>
            <a:chExt cx="6769100" cy="4451350"/>
          </a:xfrm>
        </p:grpSpPr>
        <p:pic>
          <p:nvPicPr>
            <p:cNvPr id="52" name="1*Xy6xR3sx7mNcPtD2wxc0Yw.png" descr="1*Xy6xR3sx7mNcPtD2wxc0Yw.png"/>
            <p:cNvPicPr>
              <a:picLocks noChangeAspect="1"/>
            </p:cNvPicPr>
            <p:nvPr/>
          </p:nvPicPr>
          <p:blipFill>
            <a:blip r:embed="rId3">
              <a:extLst/>
            </a:blip>
            <a:stretch>
              <a:fillRect/>
            </a:stretch>
          </p:blipFill>
          <p:spPr>
            <a:xfrm>
              <a:off x="50800" y="25400"/>
              <a:ext cx="6667500" cy="4324350"/>
            </a:xfrm>
            <a:prstGeom prst="rect">
              <a:avLst/>
            </a:prstGeom>
            <a:ln>
              <a:noFill/>
            </a:ln>
            <a:effectLst/>
          </p:spPr>
        </p:pic>
        <p:pic>
          <p:nvPicPr>
            <p:cNvPr id="51" name="1*Xy6xR3sx7mNcPtD2wxc0Yw.png" descr="1*Xy6xR3sx7mNcPtD2wxc0Yw.png"/>
            <p:cNvPicPr>
              <a:picLocks noChangeAspect="0"/>
            </p:cNvPicPr>
            <p:nvPr/>
          </p:nvPicPr>
          <p:blipFill>
            <a:blip r:embed="rId4">
              <a:extLst/>
            </a:blip>
            <a:stretch>
              <a:fillRect/>
            </a:stretch>
          </p:blipFill>
          <p:spPr>
            <a:xfrm>
              <a:off x="0" y="0"/>
              <a:ext cx="6769100" cy="4451350"/>
            </a:xfrm>
            <a:prstGeom prst="rect">
              <a:avLst/>
            </a:prstGeom>
            <a:effectLst/>
          </p:spPr>
        </p:pic>
      </p:grpSp>
      <p:grpSp>
        <p:nvGrpSpPr>
          <p:cNvPr id="56" name="1*MsTTT9eitSUlpX2SRDYK5w.jpeg"/>
          <p:cNvGrpSpPr/>
          <p:nvPr/>
        </p:nvGrpSpPr>
        <p:grpSpPr>
          <a:xfrm>
            <a:off x="652263" y="1194256"/>
            <a:ext cx="3828752" cy="2613372"/>
            <a:chOff x="0" y="0"/>
            <a:chExt cx="3828751" cy="2613370"/>
          </a:xfrm>
        </p:grpSpPr>
        <p:pic>
          <p:nvPicPr>
            <p:cNvPr id="55" name="1*MsTTT9eitSUlpX2SRDYK5w.jpeg" descr="1*MsTTT9eitSUlpX2SRDYK5w.jpeg"/>
            <p:cNvPicPr>
              <a:picLocks noChangeAspect="1"/>
            </p:cNvPicPr>
            <p:nvPr/>
          </p:nvPicPr>
          <p:blipFill>
            <a:blip r:embed="rId5">
              <a:extLst/>
            </a:blip>
            <a:stretch>
              <a:fillRect/>
            </a:stretch>
          </p:blipFill>
          <p:spPr>
            <a:xfrm>
              <a:off x="50800" y="25400"/>
              <a:ext cx="3727152" cy="2486371"/>
            </a:xfrm>
            <a:prstGeom prst="rect">
              <a:avLst/>
            </a:prstGeom>
            <a:ln>
              <a:noFill/>
            </a:ln>
            <a:effectLst/>
          </p:spPr>
        </p:pic>
        <p:pic>
          <p:nvPicPr>
            <p:cNvPr id="54" name="1*MsTTT9eitSUlpX2SRDYK5w.jpeg" descr="1*MsTTT9eitSUlpX2SRDYK5w.jpeg"/>
            <p:cNvPicPr>
              <a:picLocks noChangeAspect="0"/>
            </p:cNvPicPr>
            <p:nvPr/>
          </p:nvPicPr>
          <p:blipFill>
            <a:blip r:embed="rId6">
              <a:extLst/>
            </a:blip>
            <a:stretch>
              <a:fillRect/>
            </a:stretch>
          </p:blipFill>
          <p:spPr>
            <a:xfrm>
              <a:off x="0" y="0"/>
              <a:ext cx="3828752" cy="2613371"/>
            </a:xfrm>
            <a:prstGeom prst="rect">
              <a:avLst/>
            </a:prstGeom>
            <a:effectLst/>
          </p:spPr>
        </p:pic>
      </p:grpSp>
      <p:grpSp>
        <p:nvGrpSpPr>
          <p:cNvPr id="59" name="0*pMWQLPEolKMcKpPt.jpg"/>
          <p:cNvGrpSpPr/>
          <p:nvPr/>
        </p:nvGrpSpPr>
        <p:grpSpPr>
          <a:xfrm>
            <a:off x="4505801" y="298719"/>
            <a:ext cx="4625976" cy="2508251"/>
            <a:chOff x="0" y="0"/>
            <a:chExt cx="4625975" cy="2508250"/>
          </a:xfrm>
        </p:grpSpPr>
        <p:pic>
          <p:nvPicPr>
            <p:cNvPr id="58" name="0*pMWQLPEolKMcKpPt.jpg" descr="0*pMWQLPEolKMcKpPt.jpg"/>
            <p:cNvPicPr>
              <a:picLocks noChangeAspect="1"/>
            </p:cNvPicPr>
            <p:nvPr/>
          </p:nvPicPr>
          <p:blipFill>
            <a:blip r:embed="rId7">
              <a:extLst/>
            </a:blip>
            <a:stretch>
              <a:fillRect/>
            </a:stretch>
          </p:blipFill>
          <p:spPr>
            <a:xfrm>
              <a:off x="50800" y="25400"/>
              <a:ext cx="4524375" cy="2381250"/>
            </a:xfrm>
            <a:prstGeom prst="rect">
              <a:avLst/>
            </a:prstGeom>
            <a:ln>
              <a:noFill/>
            </a:ln>
            <a:effectLst/>
          </p:spPr>
        </p:pic>
        <p:pic>
          <p:nvPicPr>
            <p:cNvPr id="57" name="0*pMWQLPEolKMcKpPt.jpg" descr="0*pMWQLPEolKMcKpPt.jpg"/>
            <p:cNvPicPr>
              <a:picLocks noChangeAspect="0"/>
            </p:cNvPicPr>
            <p:nvPr/>
          </p:nvPicPr>
          <p:blipFill>
            <a:blip r:embed="rId8">
              <a:extLst/>
            </a:blip>
            <a:stretch>
              <a:fillRect/>
            </a:stretch>
          </p:blipFill>
          <p:spPr>
            <a:xfrm>
              <a:off x="0" y="0"/>
              <a:ext cx="4625975" cy="2508250"/>
            </a:xfrm>
            <a:prstGeom prst="rect">
              <a:avLst/>
            </a:prstGeom>
            <a:effectLst/>
          </p:spPr>
        </p:pic>
      </p:grpSp>
      <p:grpSp>
        <p:nvGrpSpPr>
          <p:cNvPr id="62" name="1*0IneaQAVu1zi9dXFYDsfpQ.png"/>
          <p:cNvGrpSpPr/>
          <p:nvPr/>
        </p:nvGrpSpPr>
        <p:grpSpPr>
          <a:xfrm>
            <a:off x="42556" y="1569002"/>
            <a:ext cx="6063575" cy="3836200"/>
            <a:chOff x="0" y="0"/>
            <a:chExt cx="6063573" cy="3836199"/>
          </a:xfrm>
        </p:grpSpPr>
        <p:pic>
          <p:nvPicPr>
            <p:cNvPr id="61" name="1*0IneaQAVu1zi9dXFYDsfpQ.png" descr="1*0IneaQAVu1zi9dXFYDsfpQ.png"/>
            <p:cNvPicPr>
              <a:picLocks noChangeAspect="1"/>
            </p:cNvPicPr>
            <p:nvPr/>
          </p:nvPicPr>
          <p:blipFill>
            <a:blip r:embed="rId9">
              <a:extLst/>
            </a:blip>
            <a:stretch>
              <a:fillRect/>
            </a:stretch>
          </p:blipFill>
          <p:spPr>
            <a:xfrm>
              <a:off x="50800" y="25400"/>
              <a:ext cx="5961974" cy="3709200"/>
            </a:xfrm>
            <a:prstGeom prst="rect">
              <a:avLst/>
            </a:prstGeom>
            <a:ln>
              <a:noFill/>
            </a:ln>
            <a:effectLst/>
          </p:spPr>
        </p:pic>
        <p:pic>
          <p:nvPicPr>
            <p:cNvPr id="60" name="1*0IneaQAVu1zi9dXFYDsfpQ.png" descr="1*0IneaQAVu1zi9dXFYDsfpQ.png"/>
            <p:cNvPicPr>
              <a:picLocks noChangeAspect="0"/>
            </p:cNvPicPr>
            <p:nvPr/>
          </p:nvPicPr>
          <p:blipFill>
            <a:blip r:embed="rId10">
              <a:extLst/>
            </a:blip>
            <a:stretch>
              <a:fillRect/>
            </a:stretch>
          </p:blipFill>
          <p:spPr>
            <a:xfrm>
              <a:off x="0" y="0"/>
              <a:ext cx="6063574" cy="3836200"/>
            </a:xfrm>
            <a:prstGeom prst="rect">
              <a:avLst/>
            </a:prstGeom>
            <a:effectLst/>
          </p:spPr>
        </p:pic>
      </p:grpSp>
      <p:sp>
        <p:nvSpPr>
          <p:cNvPr id="63" name="Online ... “Chancellor Alistair Darling on brink of second bailout for banks.”"/>
          <p:cNvSpPr/>
          <p:nvPr/>
        </p:nvSpPr>
        <p:spPr>
          <a:xfrm>
            <a:off x="4561875" y="1357125"/>
            <a:ext cx="4298634" cy="822106"/>
          </a:xfrm>
          <a:prstGeom prst="rect">
            <a:avLst/>
          </a:prstGeom>
          <a:blipFill>
            <a:blip r:embed="rId11"/>
          </a:blipFill>
          <a:ln w="3175">
            <a:miter lim="400000"/>
          </a:ln>
          <a:effectLst>
            <a:outerShdw sx="100000" sy="100000" kx="0" ky="0" algn="b" rotWithShape="0" blurRad="0" dist="0" dir="5400000">
              <a:srgbClr val="000000">
                <a:alpha val="40000"/>
              </a:srgbClr>
            </a:outerShdw>
          </a:effectLst>
          <a:extLst>
            <a:ext uri="{C572A759-6A51-4108-AA02-DFA0A04FC94B}">
              <ma14:wrappingTextBoxFlag xmlns:ma14="http://schemas.microsoft.com/office/mac/drawingml/2011/main" val="1"/>
            </a:ext>
          </a:extLst>
        </p:spPr>
        <p:txBody>
          <a:bodyPr lIns="20091" tIns="20091" rIns="20091" bIns="20091" anchor="ctr"/>
          <a:lstStyle>
            <a:lvl1pPr defTabSz="190500">
              <a:defRPr b="1" sz="2000">
                <a:solidFill>
                  <a:srgbClr val="FFFFFF"/>
                </a:solidFill>
                <a:latin typeface="Times Roman"/>
                <a:ea typeface="Times Roman"/>
                <a:cs typeface="Times Roman"/>
                <a:sym typeface="Times Roman"/>
              </a:defRPr>
            </a:lvl1pPr>
          </a:lstStyle>
          <a:p>
            <a:pPr/>
            <a:r>
              <a:t>Online ... “Chancellor Alistair Darling on brink of second bailout for banks.”</a:t>
            </a:r>
          </a:p>
        </p:txBody>
      </p:sp>
      <p:grpSp>
        <p:nvGrpSpPr>
          <p:cNvPr id="66" name="0*zr9BXup2T9kuRbNV.png"/>
          <p:cNvGrpSpPr/>
          <p:nvPr/>
        </p:nvGrpSpPr>
        <p:grpSpPr>
          <a:xfrm>
            <a:off x="3235490" y="369399"/>
            <a:ext cx="5876180" cy="5270501"/>
            <a:chOff x="0" y="0"/>
            <a:chExt cx="5876178" cy="5270500"/>
          </a:xfrm>
        </p:grpSpPr>
        <p:pic>
          <p:nvPicPr>
            <p:cNvPr id="65" name="0*zr9BXup2T9kuRbNV.png" descr="0*zr9BXup2T9kuRbNV.png"/>
            <p:cNvPicPr>
              <a:picLocks noChangeAspect="1"/>
            </p:cNvPicPr>
            <p:nvPr/>
          </p:nvPicPr>
          <p:blipFill>
            <a:blip r:embed="rId12">
              <a:extLst/>
            </a:blip>
            <a:stretch>
              <a:fillRect/>
            </a:stretch>
          </p:blipFill>
          <p:spPr>
            <a:xfrm>
              <a:off x="50800" y="25400"/>
              <a:ext cx="5774579" cy="5143500"/>
            </a:xfrm>
            <a:prstGeom prst="rect">
              <a:avLst/>
            </a:prstGeom>
            <a:ln>
              <a:noFill/>
            </a:ln>
            <a:effectLst/>
          </p:spPr>
        </p:pic>
        <p:pic>
          <p:nvPicPr>
            <p:cNvPr id="64" name="0*zr9BXup2T9kuRbNV.png" descr="0*zr9BXup2T9kuRbNV.png"/>
            <p:cNvPicPr>
              <a:picLocks noChangeAspect="0"/>
            </p:cNvPicPr>
            <p:nvPr/>
          </p:nvPicPr>
          <p:blipFill>
            <a:blip r:embed="rId13">
              <a:extLst/>
            </a:blip>
            <a:stretch>
              <a:fillRect/>
            </a:stretch>
          </p:blipFill>
          <p:spPr>
            <a:xfrm>
              <a:off x="0" y="0"/>
              <a:ext cx="5876179" cy="5270500"/>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53"/>
                                        </p:tgtEl>
                                        <p:attrNameLst>
                                          <p:attrName>style.visibility</p:attrName>
                                        </p:attrNameLst>
                                      </p:cBhvr>
                                      <p:to>
                                        <p:strVal val="visible"/>
                                      </p:to>
                                    </p:set>
                                    <p:anim calcmode="lin" valueType="num">
                                      <p:cBhvr>
                                        <p:cTn id="7" dur="1000" fill="hold"/>
                                        <p:tgtEl>
                                          <p:spTgt spid="53"/>
                                        </p:tgtEl>
                                        <p:attrNameLst>
                                          <p:attrName>ppt_x</p:attrName>
                                        </p:attrNameLst>
                                      </p:cBhvr>
                                      <p:tavLst>
                                        <p:tav tm="0">
                                          <p:val>
                                            <p:strVal val="0-#ppt_w/2"/>
                                          </p:val>
                                        </p:tav>
                                        <p:tav tm="100000">
                                          <p:val>
                                            <p:strVal val="#ppt_x"/>
                                          </p:val>
                                        </p:tav>
                                      </p:tavLst>
                                    </p:anim>
                                    <p:anim calcmode="lin" valueType="num">
                                      <p:cBhvr>
                                        <p:cTn id="8" dur="10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56"/>
                                        </p:tgtEl>
                                        <p:attrNameLst>
                                          <p:attrName>style.visibility</p:attrName>
                                        </p:attrNameLst>
                                      </p:cBhvr>
                                      <p:to>
                                        <p:strVal val="visible"/>
                                      </p:to>
                                    </p:set>
                                    <p:anim calcmode="lin" valueType="num">
                                      <p:cBhvr>
                                        <p:cTn id="13" dur="1000" fill="hold"/>
                                        <p:tgtEl>
                                          <p:spTgt spid="56"/>
                                        </p:tgtEl>
                                        <p:attrNameLst>
                                          <p:attrName>ppt_x</p:attrName>
                                        </p:attrNameLst>
                                      </p:cBhvr>
                                      <p:tavLst>
                                        <p:tav tm="0">
                                          <p:val>
                                            <p:strVal val="0-#ppt_w/2"/>
                                          </p:val>
                                        </p:tav>
                                        <p:tav tm="100000">
                                          <p:val>
                                            <p:strVal val="#ppt_x"/>
                                          </p:val>
                                        </p:tav>
                                      </p:tavLst>
                                    </p:anim>
                                    <p:anim calcmode="lin" valueType="num">
                                      <p:cBhvr>
                                        <p:cTn id="14"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59"/>
                                        </p:tgtEl>
                                        <p:attrNameLst>
                                          <p:attrName>style.visibility</p:attrName>
                                        </p:attrNameLst>
                                      </p:cBhvr>
                                      <p:to>
                                        <p:strVal val="visible"/>
                                      </p:to>
                                    </p:set>
                                    <p:anim calcmode="lin" valueType="num">
                                      <p:cBhvr>
                                        <p:cTn id="19" dur="1000" fill="hold"/>
                                        <p:tgtEl>
                                          <p:spTgt spid="59"/>
                                        </p:tgtEl>
                                        <p:attrNameLst>
                                          <p:attrName>ppt_x</p:attrName>
                                        </p:attrNameLst>
                                      </p:cBhvr>
                                      <p:tavLst>
                                        <p:tav tm="0">
                                          <p:val>
                                            <p:strVal val="0-#ppt_w/2"/>
                                          </p:val>
                                        </p:tav>
                                        <p:tav tm="100000">
                                          <p:val>
                                            <p:strVal val="#ppt_x"/>
                                          </p:val>
                                        </p:tav>
                                      </p:tavLst>
                                    </p:anim>
                                    <p:anim calcmode="lin" valueType="num">
                                      <p:cBhvr>
                                        <p:cTn id="20"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63"/>
                                        </p:tgtEl>
                                        <p:attrNameLst>
                                          <p:attrName>style.visibility</p:attrName>
                                        </p:attrNameLst>
                                      </p:cBhvr>
                                      <p:to>
                                        <p:strVal val="visible"/>
                                      </p:to>
                                    </p:set>
                                    <p:anim calcmode="lin" valueType="num">
                                      <p:cBhvr>
                                        <p:cTn id="25" dur="1000" fill="hold"/>
                                        <p:tgtEl>
                                          <p:spTgt spid="63"/>
                                        </p:tgtEl>
                                        <p:attrNameLst>
                                          <p:attrName>ppt_x</p:attrName>
                                        </p:attrNameLst>
                                      </p:cBhvr>
                                      <p:tavLst>
                                        <p:tav tm="0">
                                          <p:val>
                                            <p:strVal val="0-#ppt_w/2"/>
                                          </p:val>
                                        </p:tav>
                                        <p:tav tm="100000">
                                          <p:val>
                                            <p:strVal val="#ppt_x"/>
                                          </p:val>
                                        </p:tav>
                                      </p:tavLst>
                                    </p:anim>
                                    <p:anim calcmode="lin" valueType="num">
                                      <p:cBhvr>
                                        <p:cTn id="26" dur="10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62"/>
                                        </p:tgtEl>
                                        <p:attrNameLst>
                                          <p:attrName>style.visibility</p:attrName>
                                        </p:attrNameLst>
                                      </p:cBhvr>
                                      <p:to>
                                        <p:strVal val="visible"/>
                                      </p:to>
                                    </p:set>
                                    <p:anim calcmode="lin" valueType="num">
                                      <p:cBhvr>
                                        <p:cTn id="31" dur="1000" fill="hold"/>
                                        <p:tgtEl>
                                          <p:spTgt spid="62"/>
                                        </p:tgtEl>
                                        <p:attrNameLst>
                                          <p:attrName>ppt_x</p:attrName>
                                        </p:attrNameLst>
                                      </p:cBhvr>
                                      <p:tavLst>
                                        <p:tav tm="0">
                                          <p:val>
                                            <p:strVal val="0-#ppt_w/2"/>
                                          </p:val>
                                        </p:tav>
                                        <p:tav tm="100000">
                                          <p:val>
                                            <p:strVal val="#ppt_x"/>
                                          </p:val>
                                        </p:tav>
                                      </p:tavLst>
                                    </p:anim>
                                    <p:anim calcmode="lin" valueType="num">
                                      <p:cBhvr>
                                        <p:cTn id="32"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66"/>
                                        </p:tgtEl>
                                        <p:attrNameLst>
                                          <p:attrName>style.visibility</p:attrName>
                                        </p:attrNameLst>
                                      </p:cBhvr>
                                      <p:to>
                                        <p:strVal val="visible"/>
                                      </p:to>
                                    </p:set>
                                    <p:anim calcmode="lin" valueType="num">
                                      <p:cBhvr>
                                        <p:cTn id="37" dur="1000" fill="hold"/>
                                        <p:tgtEl>
                                          <p:spTgt spid="66"/>
                                        </p:tgtEl>
                                        <p:attrNameLst>
                                          <p:attrName>ppt_x</p:attrName>
                                        </p:attrNameLst>
                                      </p:cBhvr>
                                      <p:tavLst>
                                        <p:tav tm="0">
                                          <p:val>
                                            <p:strVal val="0-#ppt_w/2"/>
                                          </p:val>
                                        </p:tav>
                                        <p:tav tm="100000">
                                          <p:val>
                                            <p:strVal val="#ppt_x"/>
                                          </p:val>
                                        </p:tav>
                                      </p:tavLst>
                                    </p:anim>
                                    <p:anim calcmode="lin" valueType="num">
                                      <p:cBhvr>
                                        <p:cTn id="38" dur="10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 grpId="6"/>
      <p:bldP build="whole" bldLvl="1" animBg="1" rev="0" advAuto="0" spid="63" grpId="4"/>
      <p:bldP build="whole" bldLvl="1" animBg="1" rev="0" advAuto="0" spid="53" grpId="1"/>
      <p:bldP build="whole" bldLvl="1" animBg="1" rev="0" advAuto="0" spid="59" grpId="3"/>
      <p:bldP build="whole" bldLvl="1" animBg="1" rev="0" advAuto="0" spid="56" grpId="2"/>
      <p:bldP build="whole" bldLvl="1" animBg="1" rev="0" advAuto="0" spid="62" grpId="5"/>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 name="Big account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Big accounts</a:t>
            </a:r>
          </a:p>
        </p:txBody>
      </p:sp>
      <p:pic>
        <p:nvPicPr>
          <p:cNvPr id="69" name="image.png" descr="image.png">
            <a:hlinkClick r:id="rId2" invalidUrl="" action="" tgtFrame="" tooltip="" history="1" highlightClick="0" endSnd="0"/>
          </p:cNvPr>
          <p:cNvPicPr>
            <a:picLocks noChangeAspect="1"/>
          </p:cNvPicPr>
          <p:nvPr/>
        </p:nvPicPr>
        <p:blipFill>
          <a:blip r:embed="rId3">
            <a:extLst/>
          </a:blip>
          <a:stretch>
            <a:fillRect/>
          </a:stretch>
        </p:blipFill>
        <p:spPr>
          <a:xfrm>
            <a:off x="273050" y="731837"/>
            <a:ext cx="5711825" cy="1865313"/>
          </a:xfrm>
          <a:prstGeom prst="rect">
            <a:avLst/>
          </a:prstGeom>
          <a:ln w="12700">
            <a:miter lim="400000"/>
          </a:ln>
        </p:spPr>
      </p:pic>
      <p:pic>
        <p:nvPicPr>
          <p:cNvPr id="70" name="image.png" descr="image.png">
            <a:hlinkClick r:id="rId2" invalidUrl="" action="" tgtFrame="" tooltip="" history="1" highlightClick="0" endSnd="0"/>
          </p:cNvPr>
          <p:cNvPicPr>
            <a:picLocks noChangeAspect="1"/>
          </p:cNvPicPr>
          <p:nvPr/>
        </p:nvPicPr>
        <p:blipFill>
          <a:blip r:embed="rId4">
            <a:extLst/>
          </a:blip>
          <a:stretch>
            <a:fillRect/>
          </a:stretch>
        </p:blipFill>
        <p:spPr>
          <a:xfrm>
            <a:off x="280987" y="2597150"/>
            <a:ext cx="6065838" cy="2236788"/>
          </a:xfrm>
          <a:prstGeom prst="rect">
            <a:avLst/>
          </a:prstGeom>
          <a:ln w="12700">
            <a:miter lim="400000"/>
          </a:ln>
        </p:spPr>
      </p:pic>
      <p:pic>
        <p:nvPicPr>
          <p:cNvPr id="71" name="image.jpeg" descr="image.jpeg"/>
          <p:cNvPicPr>
            <a:picLocks noChangeAspect="1"/>
          </p:cNvPicPr>
          <p:nvPr/>
        </p:nvPicPr>
        <p:blipFill>
          <a:blip r:embed="rId5">
            <a:extLst/>
          </a:blip>
          <a:stretch>
            <a:fillRect/>
          </a:stretch>
        </p:blipFill>
        <p:spPr>
          <a:xfrm>
            <a:off x="6997700" y="554037"/>
            <a:ext cx="1778000" cy="1884363"/>
          </a:xfrm>
          <a:prstGeom prst="rect">
            <a:avLst/>
          </a:prstGeom>
          <a:ln w="12700">
            <a:miter lim="400000"/>
          </a:ln>
        </p:spPr>
      </p:pic>
      <p:pic>
        <p:nvPicPr>
          <p:cNvPr id="72" name="image.png" descr="image.png">
            <a:hlinkClick r:id="rId6" invalidUrl="" action="" tgtFrame="" tooltip="" history="1" highlightClick="0" endSnd="0"/>
          </p:cNvPr>
          <p:cNvPicPr>
            <a:picLocks noChangeAspect="1"/>
          </p:cNvPicPr>
          <p:nvPr/>
        </p:nvPicPr>
        <p:blipFill>
          <a:blip r:embed="rId7">
            <a:extLst/>
          </a:blip>
          <a:stretch>
            <a:fillRect/>
          </a:stretch>
        </p:blipFill>
        <p:spPr>
          <a:xfrm>
            <a:off x="4462462" y="4603750"/>
            <a:ext cx="4321176" cy="110013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Genesis Record"/>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Genesis Record</a:t>
            </a:r>
          </a:p>
        </p:txBody>
      </p:sp>
      <p:pic>
        <p:nvPicPr>
          <p:cNvPr id="75" name="image.png" descr="image.png">
            <a:hlinkClick r:id="rId2" invalidUrl="" action="" tgtFrame="" tooltip="" history="1" highlightClick="0" endSnd="0"/>
          </p:cNvPr>
          <p:cNvPicPr>
            <a:picLocks noChangeAspect="1"/>
          </p:cNvPicPr>
          <p:nvPr/>
        </p:nvPicPr>
        <p:blipFill>
          <a:blip r:embed="rId3">
            <a:extLst/>
          </a:blip>
          <a:stretch>
            <a:fillRect/>
          </a:stretch>
        </p:blipFill>
        <p:spPr>
          <a:xfrm>
            <a:off x="755650" y="790575"/>
            <a:ext cx="8039100" cy="422751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Bitcoin trading volume"/>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Bitcoin trading volume</a:t>
            </a:r>
          </a:p>
        </p:txBody>
      </p:sp>
      <p:pic>
        <p:nvPicPr>
          <p:cNvPr id="78" name="Screenshot 2020-12-03 at 07.34.25.png" descr="Screenshot 2020-12-03 at 07.34.25.png">
            <a:hlinkClick r:id="rId2" invalidUrl="" action="" tgtFrame="" tooltip="" history="1" highlightClick="0" endSnd="0"/>
          </p:cNvPr>
          <p:cNvPicPr>
            <a:picLocks noChangeAspect="1"/>
          </p:cNvPicPr>
          <p:nvPr/>
        </p:nvPicPr>
        <p:blipFill>
          <a:blip r:embed="rId3">
            <a:extLst/>
          </a:blip>
          <a:stretch>
            <a:fillRect/>
          </a:stretch>
        </p:blipFill>
        <p:spPr>
          <a:xfrm>
            <a:off x="-1" y="470316"/>
            <a:ext cx="9144001" cy="477212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